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마카롱" charset="1" panose="02000500020000020003"/>
      <p:regular r:id="rId42"/>
    </p:embeddedFont>
    <p:embeddedFont>
      <p:font typeface="210 디딤고딕 Bold" charset="1" panose="02020503020101020101"/>
      <p:regular r:id="rId43"/>
    </p:embeddedFont>
    <p:embeddedFont>
      <p:font typeface="210 디딤고딕" charset="1" panose="02020503020101020101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3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4.pn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Relationship Id="rId8" Target="../media/image6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Relationship Id="rId7" Target="../media/image7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Relationship Id="rId7" Target="../media/image8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7.png" Type="http://schemas.openxmlformats.org/officeDocument/2006/relationships/image"/><Relationship Id="rId6" Target="../media/image88.png" Type="http://schemas.openxmlformats.org/officeDocument/2006/relationships/image"/><Relationship Id="rId7" Target="../media/image8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90.png" Type="http://schemas.openxmlformats.org/officeDocument/2006/relationships/image"/><Relationship Id="rId6" Target="../media/image91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xXIbme5M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Relationship Id="rId5" Target="../media/VAGxFw9_dws.mp4" Type="http://schemas.openxmlformats.org/officeDocument/2006/relationships/video"/><Relationship Id="rId6" Target="../media/VAGxFw9_dws.mp4" Type="http://schemas.microsoft.com/office/2007/relationships/media"/><Relationship Id="rId7" Target="../media/image3.png" Type="http://schemas.openxmlformats.org/officeDocument/2006/relationships/image"/><Relationship Id="rId8" Target="../media/image13.jpeg" Type="http://schemas.openxmlformats.org/officeDocument/2006/relationships/image"/><Relationship Id="rId9" Target="../media/VAGxXIbme5M.mp4" Type="http://schemas.openxmlformats.org/officeDocument/2006/relationships/video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xW2Ei8Gw.mp4" Type="http://schemas.microsoft.com/office/2007/relationships/media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4.jpeg" Type="http://schemas.openxmlformats.org/officeDocument/2006/relationships/image"/><Relationship Id="rId6" Target="../media/VAGxW7Y_QZ0.mp4" Type="http://schemas.openxmlformats.org/officeDocument/2006/relationships/video"/><Relationship Id="rId7" Target="../media/VAGxW7Y_QZ0.mp4" Type="http://schemas.microsoft.com/office/2007/relationships/media"/><Relationship Id="rId8" Target="../media/image15.jpeg" Type="http://schemas.openxmlformats.org/officeDocument/2006/relationships/image"/><Relationship Id="rId9" Target="../media/VAGxW2Ei8Gw.mp4" Type="http://schemas.openxmlformats.org/officeDocument/2006/relationships/video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60267" y="7271560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360313" y="3429570"/>
            <a:ext cx="9567375" cy="33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HELL ON EARTH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375232" y="7690660"/>
            <a:ext cx="5537536" cy="135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7"/>
              </a:lnSpc>
            </a:pPr>
            <a:r>
              <a:rPr lang="en-US" sz="3651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팀 이름:초중교급 1인개발</a:t>
            </a:r>
          </a:p>
          <a:p>
            <a:pPr algn="ctr">
              <a:lnSpc>
                <a:spcPts val="5587"/>
              </a:lnSpc>
              <a:spcBef>
                <a:spcPct val="0"/>
              </a:spcBef>
            </a:pPr>
            <a:r>
              <a:rPr lang="en-US" sz="3651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팀원(개인참여)</a:t>
            </a:r>
            <a:r>
              <a:rPr lang="en-US" sz="3651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:홍승표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03218" y="1574861"/>
            <a:ext cx="7881564" cy="875995"/>
            <a:chOff x="0" y="0"/>
            <a:chExt cx="3099817" cy="3445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99817" cy="344543"/>
            </a:xfrm>
            <a:custGeom>
              <a:avLst/>
              <a:gdLst/>
              <a:ahLst/>
              <a:cxnLst/>
              <a:rect r="r" b="b" t="t" l="l"/>
              <a:pathLst>
                <a:path h="344543" w="3099817">
                  <a:moveTo>
                    <a:pt x="3099817" y="21610"/>
                  </a:moveTo>
                  <a:lnTo>
                    <a:pt x="3099817" y="322933"/>
                  </a:lnTo>
                  <a:cubicBezTo>
                    <a:pt x="3099817" y="334868"/>
                    <a:pt x="3090141" y="344543"/>
                    <a:pt x="3078206" y="344543"/>
                  </a:cubicBezTo>
                  <a:lnTo>
                    <a:pt x="21610" y="344543"/>
                  </a:lnTo>
                  <a:cubicBezTo>
                    <a:pt x="9675" y="344543"/>
                    <a:pt x="0" y="334868"/>
                    <a:pt x="0" y="322933"/>
                  </a:cubicBezTo>
                  <a:lnTo>
                    <a:pt x="0" y="21610"/>
                  </a:lnTo>
                  <a:cubicBezTo>
                    <a:pt x="0" y="9675"/>
                    <a:pt x="9675" y="0"/>
                    <a:pt x="21610" y="0"/>
                  </a:cubicBezTo>
                  <a:lnTo>
                    <a:pt x="3078206" y="0"/>
                  </a:lnTo>
                  <a:cubicBezTo>
                    <a:pt x="3090141" y="0"/>
                    <a:pt x="3099817" y="9675"/>
                    <a:pt x="3099817" y="2161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099817" cy="401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https://github.com/newfriend0204/Hell-On-Earth</a:t>
              </a:r>
            </a:p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(들어가고 다운하면 플레이 가능)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0395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9007" y="1627075"/>
            <a:ext cx="5121309" cy="8247962"/>
            <a:chOff x="0" y="0"/>
            <a:chExt cx="1200473" cy="1933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0473" cy="1933383"/>
            </a:xfrm>
            <a:custGeom>
              <a:avLst/>
              <a:gdLst/>
              <a:ahLst/>
              <a:cxnLst/>
              <a:rect r="r" b="b" t="t" l="l"/>
              <a:pathLst>
                <a:path h="1933383" w="1200473">
                  <a:moveTo>
                    <a:pt x="0" y="0"/>
                  </a:moveTo>
                  <a:lnTo>
                    <a:pt x="1200473" y="0"/>
                  </a:lnTo>
                  <a:lnTo>
                    <a:pt x="1200473" y="1933383"/>
                  </a:lnTo>
                  <a:lnTo>
                    <a:pt x="0" y="1933383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00473" cy="1981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58618" y="4199460"/>
            <a:ext cx="4282487" cy="3728717"/>
          </a:xfrm>
          <a:custGeom>
            <a:avLst/>
            <a:gdLst/>
            <a:ahLst/>
            <a:cxnLst/>
            <a:rect r="r" b="b" t="t" l="l"/>
            <a:pathLst>
              <a:path h="3728717" w="4282487">
                <a:moveTo>
                  <a:pt x="0" y="0"/>
                </a:moveTo>
                <a:lnTo>
                  <a:pt x="4282487" y="0"/>
                </a:lnTo>
                <a:lnTo>
                  <a:pt x="4282487" y="3728716"/>
                </a:lnTo>
                <a:lnTo>
                  <a:pt x="0" y="3728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485239" y="1627075"/>
            <a:ext cx="5161985" cy="8247962"/>
            <a:chOff x="0" y="0"/>
            <a:chExt cx="1210007" cy="19333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10007" cy="1933383"/>
            </a:xfrm>
            <a:custGeom>
              <a:avLst/>
              <a:gdLst/>
              <a:ahLst/>
              <a:cxnLst/>
              <a:rect r="r" b="b" t="t" l="l"/>
              <a:pathLst>
                <a:path h="1933383" w="1210007">
                  <a:moveTo>
                    <a:pt x="0" y="0"/>
                  </a:moveTo>
                  <a:lnTo>
                    <a:pt x="1210007" y="0"/>
                  </a:lnTo>
                  <a:lnTo>
                    <a:pt x="1210007" y="1933383"/>
                  </a:lnTo>
                  <a:lnTo>
                    <a:pt x="0" y="1933383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210007" cy="1981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810241" y="2761074"/>
            <a:ext cx="2526815" cy="7015238"/>
          </a:xfrm>
          <a:custGeom>
            <a:avLst/>
            <a:gdLst/>
            <a:ahLst/>
            <a:cxnLst/>
            <a:rect r="r" b="b" t="t" l="l"/>
            <a:pathLst>
              <a:path h="7015238" w="2526815">
                <a:moveTo>
                  <a:pt x="0" y="0"/>
                </a:moveTo>
                <a:lnTo>
                  <a:pt x="2526815" y="0"/>
                </a:lnTo>
                <a:lnTo>
                  <a:pt x="2526815" y="7015237"/>
                </a:lnTo>
                <a:lnTo>
                  <a:pt x="0" y="701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7759288" y="3519870"/>
            <a:ext cx="2283599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10042886" y="3286929"/>
            <a:ext cx="1071220" cy="465882"/>
            <a:chOff x="0" y="0"/>
            <a:chExt cx="447275" cy="1945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적 AI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8965586" y="4004582"/>
            <a:ext cx="1077300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9" id="19"/>
          <p:cNvGrpSpPr/>
          <p:nvPr/>
        </p:nvGrpSpPr>
        <p:grpSpPr>
          <a:xfrm rot="0">
            <a:off x="10015770" y="3760184"/>
            <a:ext cx="1518649" cy="465882"/>
            <a:chOff x="0" y="0"/>
            <a:chExt cx="634095" cy="19453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4095" cy="194532"/>
            </a:xfrm>
            <a:custGeom>
              <a:avLst/>
              <a:gdLst/>
              <a:ahLst/>
              <a:cxnLst/>
              <a:rect r="r" b="b" t="t" l="l"/>
              <a:pathLst>
                <a:path h="194532" w="634095">
                  <a:moveTo>
                    <a:pt x="634095" y="97266"/>
                  </a:moveTo>
                  <a:lnTo>
                    <a:pt x="634095" y="97266"/>
                  </a:lnTo>
                  <a:cubicBezTo>
                    <a:pt x="634095" y="150984"/>
                    <a:pt x="590547" y="194532"/>
                    <a:pt x="536829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536829" y="0"/>
                  </a:lnTo>
                  <a:cubicBezTo>
                    <a:pt x="562625" y="0"/>
                    <a:pt x="587365" y="10248"/>
                    <a:pt x="605606" y="28488"/>
                  </a:cubicBezTo>
                  <a:cubicBezTo>
                    <a:pt x="623847" y="46729"/>
                    <a:pt x="634095" y="71469"/>
                    <a:pt x="63409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63409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 에셋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8301500" y="4444701"/>
            <a:ext cx="177140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3" id="23"/>
          <p:cNvGrpSpPr/>
          <p:nvPr/>
        </p:nvGrpSpPr>
        <p:grpSpPr>
          <a:xfrm rot="0">
            <a:off x="10059346" y="4233439"/>
            <a:ext cx="1491532" cy="465882"/>
            <a:chOff x="0" y="0"/>
            <a:chExt cx="622772" cy="19453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2772" cy="194532"/>
            </a:xfrm>
            <a:custGeom>
              <a:avLst/>
              <a:gdLst/>
              <a:ahLst/>
              <a:cxnLst/>
              <a:rect r="r" b="b" t="t" l="l"/>
              <a:pathLst>
                <a:path h="194532" w="622772">
                  <a:moveTo>
                    <a:pt x="622772" y="97266"/>
                  </a:moveTo>
                  <a:lnTo>
                    <a:pt x="622772" y="97266"/>
                  </a:lnTo>
                  <a:cubicBezTo>
                    <a:pt x="622772" y="150984"/>
                    <a:pt x="579225" y="194532"/>
                    <a:pt x="525506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525506" y="0"/>
                  </a:lnTo>
                  <a:cubicBezTo>
                    <a:pt x="551303" y="0"/>
                    <a:pt x="576043" y="10248"/>
                    <a:pt x="594284" y="28488"/>
                  </a:cubicBezTo>
                  <a:cubicBezTo>
                    <a:pt x="612525" y="46729"/>
                    <a:pt x="622772" y="71469"/>
                    <a:pt x="622772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22772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충돌판정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8203690" y="4901934"/>
            <a:ext cx="1839197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7" id="27"/>
          <p:cNvGrpSpPr/>
          <p:nvPr/>
        </p:nvGrpSpPr>
        <p:grpSpPr>
          <a:xfrm rot="0">
            <a:off x="10042886" y="4708845"/>
            <a:ext cx="1071220" cy="465882"/>
            <a:chOff x="0" y="0"/>
            <a:chExt cx="447275" cy="19453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설정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>
            <a:off x="9294955" y="5399822"/>
            <a:ext cx="74793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1" id="31"/>
          <p:cNvGrpSpPr/>
          <p:nvPr/>
        </p:nvGrpSpPr>
        <p:grpSpPr>
          <a:xfrm rot="0">
            <a:off x="10042886" y="5149584"/>
            <a:ext cx="1071220" cy="465882"/>
            <a:chOff x="0" y="0"/>
            <a:chExt cx="447275" cy="19453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대화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>
            <a:off x="8271482" y="5811680"/>
            <a:ext cx="177140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5" id="35"/>
          <p:cNvGrpSpPr/>
          <p:nvPr/>
        </p:nvGrpSpPr>
        <p:grpSpPr>
          <a:xfrm rot="0">
            <a:off x="10042886" y="5578739"/>
            <a:ext cx="1071220" cy="465882"/>
            <a:chOff x="0" y="0"/>
            <a:chExt cx="447275" cy="19453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개체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>
            <a:off x="8132315" y="6725049"/>
            <a:ext cx="191057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9" id="39"/>
          <p:cNvGrpSpPr/>
          <p:nvPr/>
        </p:nvGrpSpPr>
        <p:grpSpPr>
          <a:xfrm rot="0">
            <a:off x="10042886" y="6511158"/>
            <a:ext cx="1491532" cy="465882"/>
            <a:chOff x="0" y="0"/>
            <a:chExt cx="622772" cy="19453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2772" cy="194532"/>
            </a:xfrm>
            <a:custGeom>
              <a:avLst/>
              <a:gdLst/>
              <a:ahLst/>
              <a:cxnLst/>
              <a:rect r="r" b="b" t="t" l="l"/>
              <a:pathLst>
                <a:path h="194532" w="622772">
                  <a:moveTo>
                    <a:pt x="622772" y="97266"/>
                  </a:moveTo>
                  <a:lnTo>
                    <a:pt x="622772" y="97266"/>
                  </a:lnTo>
                  <a:cubicBezTo>
                    <a:pt x="622772" y="150984"/>
                    <a:pt x="579225" y="194532"/>
                    <a:pt x="525506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525506" y="0"/>
                  </a:lnTo>
                  <a:cubicBezTo>
                    <a:pt x="551303" y="0"/>
                    <a:pt x="576043" y="10248"/>
                    <a:pt x="594284" y="28488"/>
                  </a:cubicBezTo>
                  <a:cubicBezTo>
                    <a:pt x="612525" y="46729"/>
                    <a:pt x="622772" y="71469"/>
                    <a:pt x="622772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622772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데이터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>
            <a:off x="9242227" y="7181975"/>
            <a:ext cx="800660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3" id="43"/>
          <p:cNvGrpSpPr/>
          <p:nvPr/>
        </p:nvGrpSpPr>
        <p:grpSpPr>
          <a:xfrm rot="0">
            <a:off x="10042886" y="6949034"/>
            <a:ext cx="1071220" cy="465882"/>
            <a:chOff x="0" y="0"/>
            <a:chExt cx="447275" cy="194532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장애물</a:t>
              </a:r>
            </a:p>
          </p:txBody>
        </p:sp>
      </p:grpSp>
      <p:sp>
        <p:nvSpPr>
          <p:cNvPr name="AutoShape 46" id="46"/>
          <p:cNvSpPr/>
          <p:nvPr/>
        </p:nvSpPr>
        <p:spPr>
          <a:xfrm>
            <a:off x="9060878" y="7705006"/>
            <a:ext cx="95489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7" id="47"/>
          <p:cNvGrpSpPr/>
          <p:nvPr/>
        </p:nvGrpSpPr>
        <p:grpSpPr>
          <a:xfrm rot="0">
            <a:off x="10015770" y="7424441"/>
            <a:ext cx="1718637" cy="465882"/>
            <a:chOff x="0" y="0"/>
            <a:chExt cx="717597" cy="19453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717597" cy="194532"/>
            </a:xfrm>
            <a:custGeom>
              <a:avLst/>
              <a:gdLst/>
              <a:ahLst/>
              <a:cxnLst/>
              <a:rect r="r" b="b" t="t" l="l"/>
              <a:pathLst>
                <a:path h="194532" w="717597">
                  <a:moveTo>
                    <a:pt x="717597" y="97266"/>
                  </a:moveTo>
                  <a:lnTo>
                    <a:pt x="717597" y="97266"/>
                  </a:lnTo>
                  <a:cubicBezTo>
                    <a:pt x="717597" y="123062"/>
                    <a:pt x="707349" y="147802"/>
                    <a:pt x="689109" y="166043"/>
                  </a:cubicBezTo>
                  <a:cubicBezTo>
                    <a:pt x="670868" y="184284"/>
                    <a:pt x="646128" y="194532"/>
                    <a:pt x="620331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620331" y="0"/>
                  </a:lnTo>
                  <a:cubicBezTo>
                    <a:pt x="674050" y="0"/>
                    <a:pt x="717597" y="43547"/>
                    <a:pt x="717597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717597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사운드 에셋</a:t>
              </a:r>
            </a:p>
          </p:txBody>
        </p:sp>
      </p:grpSp>
      <p:sp>
        <p:nvSpPr>
          <p:cNvPr name="AutoShape 50" id="50"/>
          <p:cNvSpPr/>
          <p:nvPr/>
        </p:nvSpPr>
        <p:spPr>
          <a:xfrm>
            <a:off x="8424012" y="8113738"/>
            <a:ext cx="1618875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1" id="51"/>
          <p:cNvGrpSpPr/>
          <p:nvPr/>
        </p:nvGrpSpPr>
        <p:grpSpPr>
          <a:xfrm rot="0">
            <a:off x="10042886" y="7880797"/>
            <a:ext cx="1071220" cy="465882"/>
            <a:chOff x="0" y="0"/>
            <a:chExt cx="447275" cy="19453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글씨</a:t>
              </a:r>
            </a:p>
          </p:txBody>
        </p:sp>
      </p:grpSp>
      <p:sp>
        <p:nvSpPr>
          <p:cNvPr name="AutoShape 54" id="54"/>
          <p:cNvSpPr/>
          <p:nvPr/>
        </p:nvSpPr>
        <p:spPr>
          <a:xfrm>
            <a:off x="7827128" y="8579620"/>
            <a:ext cx="2215758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5" id="55"/>
          <p:cNvGrpSpPr/>
          <p:nvPr/>
        </p:nvGrpSpPr>
        <p:grpSpPr>
          <a:xfrm rot="0">
            <a:off x="10042886" y="8346679"/>
            <a:ext cx="1071220" cy="465882"/>
            <a:chOff x="0" y="0"/>
            <a:chExt cx="447275" cy="19453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UI</a:t>
              </a:r>
            </a:p>
          </p:txBody>
        </p:sp>
      </p:grpSp>
      <p:sp>
        <p:nvSpPr>
          <p:cNvPr name="AutoShape 58" id="58"/>
          <p:cNvSpPr/>
          <p:nvPr/>
        </p:nvSpPr>
        <p:spPr>
          <a:xfrm>
            <a:off x="8352711" y="9045501"/>
            <a:ext cx="1690176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9" id="59"/>
          <p:cNvGrpSpPr/>
          <p:nvPr/>
        </p:nvGrpSpPr>
        <p:grpSpPr>
          <a:xfrm rot="0">
            <a:off x="10042886" y="8812560"/>
            <a:ext cx="1071220" cy="465882"/>
            <a:chOff x="0" y="0"/>
            <a:chExt cx="447275" cy="194532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무기</a:t>
              </a:r>
            </a:p>
          </p:txBody>
        </p:sp>
      </p:grpSp>
      <p:sp>
        <p:nvSpPr>
          <p:cNvPr name="AutoShape 62" id="62"/>
          <p:cNvSpPr/>
          <p:nvPr/>
        </p:nvSpPr>
        <p:spPr>
          <a:xfrm>
            <a:off x="8132315" y="9543371"/>
            <a:ext cx="191057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3" id="63"/>
          <p:cNvGrpSpPr/>
          <p:nvPr/>
        </p:nvGrpSpPr>
        <p:grpSpPr>
          <a:xfrm rot="0">
            <a:off x="10042886" y="9310430"/>
            <a:ext cx="1071220" cy="465882"/>
            <a:chOff x="0" y="0"/>
            <a:chExt cx="447275" cy="194532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생성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1761523" y="1627075"/>
            <a:ext cx="4972164" cy="8247962"/>
            <a:chOff x="0" y="0"/>
            <a:chExt cx="1165512" cy="1933383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165512" cy="1933383"/>
            </a:xfrm>
            <a:custGeom>
              <a:avLst/>
              <a:gdLst/>
              <a:ahLst/>
              <a:cxnLst/>
              <a:rect r="r" b="b" t="t" l="l"/>
              <a:pathLst>
                <a:path h="1933383" w="1165512">
                  <a:moveTo>
                    <a:pt x="0" y="0"/>
                  </a:moveTo>
                  <a:lnTo>
                    <a:pt x="1165512" y="0"/>
                  </a:lnTo>
                  <a:lnTo>
                    <a:pt x="1165512" y="1933383"/>
                  </a:lnTo>
                  <a:lnTo>
                    <a:pt x="0" y="1933383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47625"/>
              <a:ext cx="1165512" cy="1981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9" id="69"/>
          <p:cNvSpPr/>
          <p:nvPr/>
        </p:nvSpPr>
        <p:spPr>
          <a:xfrm flipH="false" flipV="false" rot="0">
            <a:off x="12272140" y="4782527"/>
            <a:ext cx="2981834" cy="2365588"/>
          </a:xfrm>
          <a:custGeom>
            <a:avLst/>
            <a:gdLst/>
            <a:ahLst/>
            <a:cxnLst/>
            <a:rect r="r" b="b" t="t" l="l"/>
            <a:pathLst>
              <a:path h="2365588" w="2981834">
                <a:moveTo>
                  <a:pt x="0" y="0"/>
                </a:moveTo>
                <a:lnTo>
                  <a:pt x="2981834" y="0"/>
                </a:lnTo>
                <a:lnTo>
                  <a:pt x="2981834" y="2365588"/>
                </a:lnTo>
                <a:lnTo>
                  <a:pt x="0" y="2365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2112506" y="3179279"/>
            <a:ext cx="2301652" cy="1059972"/>
          </a:xfrm>
          <a:custGeom>
            <a:avLst/>
            <a:gdLst/>
            <a:ahLst/>
            <a:cxnLst/>
            <a:rect r="r" b="b" t="t" l="l"/>
            <a:pathLst>
              <a:path h="1059972" w="2301652">
                <a:moveTo>
                  <a:pt x="0" y="0"/>
                </a:moveTo>
                <a:lnTo>
                  <a:pt x="2301652" y="0"/>
                </a:lnTo>
                <a:lnTo>
                  <a:pt x="2301652" y="1059972"/>
                </a:lnTo>
                <a:lnTo>
                  <a:pt x="0" y="1059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71" id="71"/>
          <p:cNvSpPr/>
          <p:nvPr/>
        </p:nvSpPr>
        <p:spPr>
          <a:xfrm flipV="true">
            <a:off x="12136318" y="4239251"/>
            <a:ext cx="0" cy="2872350"/>
          </a:xfrm>
          <a:prstGeom prst="line">
            <a:avLst/>
          </a:prstGeom>
          <a:ln cap="flat" w="47625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>
            <a:off x="13496988" y="5140503"/>
            <a:ext cx="2089847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3" id="73"/>
          <p:cNvGrpSpPr/>
          <p:nvPr/>
        </p:nvGrpSpPr>
        <p:grpSpPr>
          <a:xfrm rot="0">
            <a:off x="15586835" y="4907562"/>
            <a:ext cx="1071220" cy="465882"/>
            <a:chOff x="0" y="0"/>
            <a:chExt cx="447275" cy="194532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폰트</a:t>
              </a:r>
            </a:p>
          </p:txBody>
        </p:sp>
      </p:grpSp>
      <p:sp>
        <p:nvSpPr>
          <p:cNvPr name="AutoShape 76" id="76"/>
          <p:cNvSpPr/>
          <p:nvPr/>
        </p:nvSpPr>
        <p:spPr>
          <a:xfrm>
            <a:off x="13656541" y="5763298"/>
            <a:ext cx="193029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7" id="77"/>
          <p:cNvGrpSpPr/>
          <p:nvPr/>
        </p:nvGrpSpPr>
        <p:grpSpPr>
          <a:xfrm rot="0">
            <a:off x="15586835" y="5530357"/>
            <a:ext cx="1071220" cy="465882"/>
            <a:chOff x="0" y="0"/>
            <a:chExt cx="447275" cy="194532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</a:t>
              </a:r>
            </a:p>
          </p:txBody>
        </p:sp>
      </p:grpSp>
      <p:sp>
        <p:nvSpPr>
          <p:cNvPr name="AutoShape 80" id="80"/>
          <p:cNvSpPr/>
          <p:nvPr/>
        </p:nvSpPr>
        <p:spPr>
          <a:xfrm flipV="true">
            <a:off x="13656541" y="6268693"/>
            <a:ext cx="193029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1" id="81"/>
          <p:cNvGrpSpPr/>
          <p:nvPr/>
        </p:nvGrpSpPr>
        <p:grpSpPr>
          <a:xfrm rot="0">
            <a:off x="15586835" y="6035752"/>
            <a:ext cx="1071220" cy="465882"/>
            <a:chOff x="0" y="0"/>
            <a:chExt cx="447275" cy="194532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사운드</a:t>
              </a:r>
            </a:p>
          </p:txBody>
        </p:sp>
      </p:grpSp>
      <p:sp>
        <p:nvSpPr>
          <p:cNvPr name="AutoShape 84" id="84"/>
          <p:cNvSpPr/>
          <p:nvPr/>
        </p:nvSpPr>
        <p:spPr>
          <a:xfrm flipV="true">
            <a:off x="14734271" y="6790139"/>
            <a:ext cx="85256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5" id="85"/>
          <p:cNvGrpSpPr/>
          <p:nvPr/>
        </p:nvGrpSpPr>
        <p:grpSpPr>
          <a:xfrm rot="0">
            <a:off x="15586835" y="6557198"/>
            <a:ext cx="1071220" cy="465882"/>
            <a:chOff x="0" y="0"/>
            <a:chExt cx="447275" cy="194532"/>
          </a:xfrm>
        </p:grpSpPr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크레딧</a:t>
              </a:r>
            </a:p>
          </p:txBody>
        </p:sp>
      </p:grpSp>
      <p:sp>
        <p:nvSpPr>
          <p:cNvPr name="Freeform 88" id="88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9" id="89"/>
          <p:cNvSpPr/>
          <p:nvPr/>
        </p:nvSpPr>
        <p:spPr>
          <a:xfrm flipH="false" flipV="false" rot="0">
            <a:off x="1356194" y="3053611"/>
            <a:ext cx="4330184" cy="645364"/>
          </a:xfrm>
          <a:custGeom>
            <a:avLst/>
            <a:gdLst/>
            <a:ahLst/>
            <a:cxnLst/>
            <a:rect r="r" b="b" t="t" l="l"/>
            <a:pathLst>
              <a:path h="645364" w="4330184">
                <a:moveTo>
                  <a:pt x="0" y="0"/>
                </a:moveTo>
                <a:lnTo>
                  <a:pt x="4330184" y="0"/>
                </a:lnTo>
                <a:lnTo>
                  <a:pt x="4330184" y="645364"/>
                </a:lnTo>
                <a:lnTo>
                  <a:pt x="0" y="6453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90" id="90"/>
          <p:cNvSpPr/>
          <p:nvPr/>
        </p:nvSpPr>
        <p:spPr>
          <a:xfrm flipH="true" flipV="true">
            <a:off x="1380006" y="3676400"/>
            <a:ext cx="0" cy="4734749"/>
          </a:xfrm>
          <a:prstGeom prst="line">
            <a:avLst/>
          </a:prstGeom>
          <a:ln cap="flat" w="47625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1" id="91"/>
          <p:cNvSpPr/>
          <p:nvPr/>
        </p:nvSpPr>
        <p:spPr>
          <a:xfrm flipH="false" flipV="false" rot="0">
            <a:off x="6577602" y="1877689"/>
            <a:ext cx="4000894" cy="673835"/>
          </a:xfrm>
          <a:custGeom>
            <a:avLst/>
            <a:gdLst/>
            <a:ahLst/>
            <a:cxnLst/>
            <a:rect r="r" b="b" t="t" l="l"/>
            <a:pathLst>
              <a:path h="673835" w="4000894">
                <a:moveTo>
                  <a:pt x="0" y="0"/>
                </a:moveTo>
                <a:lnTo>
                  <a:pt x="4000894" y="0"/>
                </a:lnTo>
                <a:lnTo>
                  <a:pt x="4000894" y="673835"/>
                </a:lnTo>
                <a:lnTo>
                  <a:pt x="0" y="673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2" id="92"/>
          <p:cNvSpPr txBox="true"/>
          <p:nvPr/>
        </p:nvSpPr>
        <p:spPr>
          <a:xfrm rot="0">
            <a:off x="5686082" y="433655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4.폴더 구조</a:t>
            </a:r>
          </a:p>
        </p:txBody>
      </p:sp>
      <p:sp>
        <p:nvSpPr>
          <p:cNvPr name="AutoShape 93" id="93"/>
          <p:cNvSpPr/>
          <p:nvPr/>
        </p:nvSpPr>
        <p:spPr>
          <a:xfrm flipH="true" flipV="true">
            <a:off x="6601415" y="2501094"/>
            <a:ext cx="0" cy="7275217"/>
          </a:xfrm>
          <a:prstGeom prst="line">
            <a:avLst/>
          </a:prstGeom>
          <a:ln cap="flat" w="47625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>
            <a:off x="8073649" y="6296759"/>
            <a:ext cx="1969238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5" id="95"/>
          <p:cNvGrpSpPr/>
          <p:nvPr/>
        </p:nvGrpSpPr>
        <p:grpSpPr>
          <a:xfrm rot="0">
            <a:off x="10059346" y="6035752"/>
            <a:ext cx="1583096" cy="465882"/>
            <a:chOff x="0" y="0"/>
            <a:chExt cx="661003" cy="194532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661003" cy="194532"/>
            </a:xfrm>
            <a:custGeom>
              <a:avLst/>
              <a:gdLst/>
              <a:ahLst/>
              <a:cxnLst/>
              <a:rect r="r" b="b" t="t" l="l"/>
              <a:pathLst>
                <a:path h="194532" w="661003">
                  <a:moveTo>
                    <a:pt x="661003" y="97266"/>
                  </a:moveTo>
                  <a:lnTo>
                    <a:pt x="661003" y="97266"/>
                  </a:lnTo>
                  <a:cubicBezTo>
                    <a:pt x="661003" y="150984"/>
                    <a:pt x="617456" y="194532"/>
                    <a:pt x="563738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563738" y="0"/>
                  </a:lnTo>
                  <a:cubicBezTo>
                    <a:pt x="589534" y="0"/>
                    <a:pt x="614274" y="10248"/>
                    <a:pt x="632515" y="28488"/>
                  </a:cubicBezTo>
                  <a:cubicBezTo>
                    <a:pt x="650756" y="46729"/>
                    <a:pt x="661003" y="71469"/>
                    <a:pt x="661003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47625"/>
              <a:ext cx="661003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실행 파일</a:t>
              </a:r>
            </a:p>
          </p:txBody>
        </p:sp>
      </p:grpSp>
      <p:sp>
        <p:nvSpPr>
          <p:cNvPr name="AutoShape 98" id="98"/>
          <p:cNvSpPr/>
          <p:nvPr/>
        </p:nvSpPr>
        <p:spPr>
          <a:xfrm>
            <a:off x="4827529" y="5512064"/>
            <a:ext cx="1258915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9" id="99"/>
          <p:cNvSpPr/>
          <p:nvPr/>
        </p:nvSpPr>
        <p:spPr>
          <a:xfrm>
            <a:off x="6048344" y="2214606"/>
            <a:ext cx="0" cy="3315751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0" id="100"/>
          <p:cNvSpPr/>
          <p:nvPr/>
        </p:nvSpPr>
        <p:spPr>
          <a:xfrm>
            <a:off x="6048344" y="2243919"/>
            <a:ext cx="436895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1" id="101"/>
          <p:cNvSpPr/>
          <p:nvPr/>
        </p:nvSpPr>
        <p:spPr>
          <a:xfrm>
            <a:off x="7885085" y="3016647"/>
            <a:ext cx="341031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2" id="102"/>
          <p:cNvSpPr/>
          <p:nvPr/>
        </p:nvSpPr>
        <p:spPr>
          <a:xfrm>
            <a:off x="12563818" y="1813281"/>
            <a:ext cx="0" cy="1365998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3" id="103"/>
          <p:cNvSpPr/>
          <p:nvPr/>
        </p:nvSpPr>
        <p:spPr>
          <a:xfrm flipH="true">
            <a:off x="11257296" y="1816332"/>
            <a:ext cx="0" cy="1200315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4" id="104"/>
          <p:cNvSpPr/>
          <p:nvPr/>
        </p:nvSpPr>
        <p:spPr>
          <a:xfrm flipV="true">
            <a:off x="11217290" y="1839589"/>
            <a:ext cx="1384629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5" id="105"/>
          <p:cNvSpPr txBox="true"/>
          <p:nvPr/>
        </p:nvSpPr>
        <p:spPr>
          <a:xfrm rot="0">
            <a:off x="2506317" y="1784448"/>
            <a:ext cx="2627627" cy="1318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7"/>
              </a:lnSpc>
            </a:pPr>
            <a:r>
              <a:rPr lang="en-US" sz="3527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최상단 폴더</a:t>
            </a:r>
          </a:p>
          <a:p>
            <a:pPr algn="l">
              <a:lnSpc>
                <a:spcPts val="53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07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12209" y="8204580"/>
            <a:ext cx="8512532" cy="1691321"/>
            <a:chOff x="0" y="0"/>
            <a:chExt cx="2241984" cy="445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41984" cy="445451"/>
            </a:xfrm>
            <a:custGeom>
              <a:avLst/>
              <a:gdLst/>
              <a:ahLst/>
              <a:cxnLst/>
              <a:rect r="r" b="b" t="t" l="l"/>
              <a:pathLst>
                <a:path h="445451" w="2241984">
                  <a:moveTo>
                    <a:pt x="46383" y="0"/>
                  </a:moveTo>
                  <a:lnTo>
                    <a:pt x="2195600" y="0"/>
                  </a:lnTo>
                  <a:cubicBezTo>
                    <a:pt x="2221217" y="0"/>
                    <a:pt x="2241984" y="20766"/>
                    <a:pt x="2241984" y="46383"/>
                  </a:cubicBezTo>
                  <a:lnTo>
                    <a:pt x="2241984" y="399068"/>
                  </a:lnTo>
                  <a:cubicBezTo>
                    <a:pt x="2241984" y="424684"/>
                    <a:pt x="2221217" y="445451"/>
                    <a:pt x="2195600" y="445451"/>
                  </a:cubicBezTo>
                  <a:lnTo>
                    <a:pt x="46383" y="445451"/>
                  </a:lnTo>
                  <a:cubicBezTo>
                    <a:pt x="20766" y="445451"/>
                    <a:pt x="0" y="424684"/>
                    <a:pt x="0" y="399068"/>
                  </a:cubicBezTo>
                  <a:lnTo>
                    <a:pt x="0" y="46383"/>
                  </a:lnTo>
                  <a:cubicBezTo>
                    <a:pt x="0" y="20766"/>
                    <a:pt x="20766" y="0"/>
                    <a:pt x="4638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241984" cy="493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시작화면 동안 이미지·사운드·무기를 단계적으로 로드하고 프레임을 계속 갱신해 ‘멈춘 화면’을 없앤다.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예외는 래퍼(wrapper)에서 로그로 흡수해 실패가 전체를 멈추지 않게 한다.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진행률 바·문구는 콜백으로 즉시 반영되어 사용자가 현재 상태를 이해한다.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65992" y="1834053"/>
            <a:ext cx="5004966" cy="6294327"/>
          </a:xfrm>
          <a:custGeom>
            <a:avLst/>
            <a:gdLst/>
            <a:ahLst/>
            <a:cxnLst/>
            <a:rect r="r" b="b" t="t" l="l"/>
            <a:pathLst>
              <a:path h="6294327" w="5004966">
                <a:moveTo>
                  <a:pt x="0" y="0"/>
                </a:moveTo>
                <a:lnTo>
                  <a:pt x="5004966" y="0"/>
                </a:lnTo>
                <a:lnTo>
                  <a:pt x="5004966" y="6294327"/>
                </a:lnTo>
                <a:lnTo>
                  <a:pt x="0" y="6294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72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9153525" y="2084942"/>
            <a:ext cx="0" cy="7906388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601805" y="3022514"/>
            <a:ext cx="7417452" cy="3917406"/>
          </a:xfrm>
          <a:custGeom>
            <a:avLst/>
            <a:gdLst/>
            <a:ahLst/>
            <a:cxnLst/>
            <a:rect r="r" b="b" t="t" l="l"/>
            <a:pathLst>
              <a:path h="3917406" w="7417452">
                <a:moveTo>
                  <a:pt x="0" y="0"/>
                </a:moveTo>
                <a:lnTo>
                  <a:pt x="7417451" y="0"/>
                </a:lnTo>
                <a:lnTo>
                  <a:pt x="7417451" y="3917406"/>
                </a:lnTo>
                <a:lnTo>
                  <a:pt x="0" y="3917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22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286875" y="8204580"/>
            <a:ext cx="8503128" cy="1709839"/>
            <a:chOff x="0" y="0"/>
            <a:chExt cx="2239507" cy="4503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39507" cy="450328"/>
            </a:xfrm>
            <a:custGeom>
              <a:avLst/>
              <a:gdLst/>
              <a:ahLst/>
              <a:cxnLst/>
              <a:rect r="r" b="b" t="t" l="l"/>
              <a:pathLst>
                <a:path h="450328" w="2239507">
                  <a:moveTo>
                    <a:pt x="46434" y="0"/>
                  </a:moveTo>
                  <a:lnTo>
                    <a:pt x="2193073" y="0"/>
                  </a:lnTo>
                  <a:cubicBezTo>
                    <a:pt x="2205388" y="0"/>
                    <a:pt x="2217199" y="4892"/>
                    <a:pt x="2225907" y="13600"/>
                  </a:cubicBezTo>
                  <a:cubicBezTo>
                    <a:pt x="2234615" y="22308"/>
                    <a:pt x="2239507" y="34119"/>
                    <a:pt x="2239507" y="46434"/>
                  </a:cubicBezTo>
                  <a:lnTo>
                    <a:pt x="2239507" y="403893"/>
                  </a:lnTo>
                  <a:cubicBezTo>
                    <a:pt x="2239507" y="416209"/>
                    <a:pt x="2234615" y="428019"/>
                    <a:pt x="2225907" y="436728"/>
                  </a:cubicBezTo>
                  <a:cubicBezTo>
                    <a:pt x="2217199" y="445436"/>
                    <a:pt x="2205388" y="450328"/>
                    <a:pt x="2193073" y="450328"/>
                  </a:cubicBezTo>
                  <a:lnTo>
                    <a:pt x="46434" y="450328"/>
                  </a:lnTo>
                  <a:cubicBezTo>
                    <a:pt x="20789" y="450328"/>
                    <a:pt x="0" y="429539"/>
                    <a:pt x="0" y="403893"/>
                  </a:cubicBezTo>
                  <a:lnTo>
                    <a:pt x="0" y="46434"/>
                  </a:lnTo>
                  <a:cubicBezTo>
                    <a:pt x="0" y="34119"/>
                    <a:pt x="4892" y="22308"/>
                    <a:pt x="13600" y="13600"/>
                  </a:cubicBezTo>
                  <a:cubicBezTo>
                    <a:pt x="22308" y="4892"/>
                    <a:pt x="34119" y="0"/>
                    <a:pt x="4643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239507" cy="497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무기 로드는 항목 단위로 신호를 보내 퍼센트가 단계씩이 아니라 미세하게 오른다.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요약값 가중치+파일 진행률을 합성해 0%~100%이 자연스럽게 증가한다.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불러오기 로그 형식을 통일해 디버깅과 보여주기가 쉬워진다.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42701" y="1335515"/>
            <a:ext cx="440259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부트/에셋 로딩 흐름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AutoShape 22" id="22"/>
          <p:cNvSpPr/>
          <p:nvPr/>
        </p:nvSpPr>
        <p:spPr>
          <a:xfrm>
            <a:off x="8363670" y="6267112"/>
            <a:ext cx="0" cy="1937468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>
            <a:off x="17505031" y="5402933"/>
            <a:ext cx="0" cy="2801647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7270958" y="6314737"/>
            <a:ext cx="10927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7007152" y="5450558"/>
            <a:ext cx="528417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3587073" y="1246922"/>
            <a:ext cx="2362804" cy="587131"/>
            <a:chOff x="0" y="0"/>
            <a:chExt cx="622302" cy="1546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_boot_splash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94757" y="2435382"/>
            <a:ext cx="3631548" cy="587131"/>
            <a:chOff x="0" y="0"/>
            <a:chExt cx="956457" cy="15463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6457" cy="154635"/>
            </a:xfrm>
            <a:custGeom>
              <a:avLst/>
              <a:gdLst/>
              <a:ahLst/>
              <a:cxnLst/>
              <a:rect r="r" b="b" t="t" l="l"/>
              <a:pathLst>
                <a:path h="154635" w="956457">
                  <a:moveTo>
                    <a:pt x="77318" y="0"/>
                  </a:moveTo>
                  <a:lnTo>
                    <a:pt x="879139" y="0"/>
                  </a:lnTo>
                  <a:cubicBezTo>
                    <a:pt x="921841" y="0"/>
                    <a:pt x="956457" y="34616"/>
                    <a:pt x="956457" y="77318"/>
                  </a:cubicBezTo>
                  <a:lnTo>
                    <a:pt x="956457" y="77318"/>
                  </a:lnTo>
                  <a:cubicBezTo>
                    <a:pt x="956457" y="120019"/>
                    <a:pt x="921841" y="154635"/>
                    <a:pt x="879139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9564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def_warp_img_load_weapons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07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4680702" y="6783638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316223" y="6725890"/>
            <a:ext cx="0" cy="1369577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4111807" y="5011312"/>
            <a:ext cx="0" cy="2683312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342417" y="7477254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68668" y="6423158"/>
            <a:ext cx="7977825" cy="2542932"/>
          </a:xfrm>
          <a:custGeom>
            <a:avLst/>
            <a:gdLst/>
            <a:ahLst/>
            <a:cxnLst/>
            <a:rect r="r" b="b" t="t" l="l"/>
            <a:pathLst>
              <a:path h="2542932" w="7977825">
                <a:moveTo>
                  <a:pt x="0" y="0"/>
                </a:moveTo>
                <a:lnTo>
                  <a:pt x="7977825" y="0"/>
                </a:lnTo>
                <a:lnTo>
                  <a:pt x="7977825" y="2542932"/>
                </a:lnTo>
                <a:lnTo>
                  <a:pt x="0" y="2542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8668" y="1936151"/>
            <a:ext cx="7977825" cy="3952976"/>
          </a:xfrm>
          <a:custGeom>
            <a:avLst/>
            <a:gdLst/>
            <a:ahLst/>
            <a:cxnLst/>
            <a:rect r="r" b="b" t="t" l="l"/>
            <a:pathLst>
              <a:path h="3952976" w="7977825">
                <a:moveTo>
                  <a:pt x="0" y="0"/>
                </a:moveTo>
                <a:lnTo>
                  <a:pt x="7977825" y="0"/>
                </a:lnTo>
                <a:lnTo>
                  <a:pt x="7977825" y="3952977"/>
                </a:lnTo>
                <a:lnTo>
                  <a:pt x="0" y="3952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60818" y="1936151"/>
            <a:ext cx="7461541" cy="5934622"/>
          </a:xfrm>
          <a:custGeom>
            <a:avLst/>
            <a:gdLst/>
            <a:ahLst/>
            <a:cxnLst/>
            <a:rect r="r" b="b" t="t" l="l"/>
            <a:pathLst>
              <a:path h="5934622" w="7461541">
                <a:moveTo>
                  <a:pt x="0" y="0"/>
                </a:moveTo>
                <a:lnTo>
                  <a:pt x="7461540" y="0"/>
                </a:lnTo>
                <a:lnTo>
                  <a:pt x="7461540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42701" y="1335515"/>
            <a:ext cx="440259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타이틀/메뉴 &amp; 종료 UI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428914" y="8095467"/>
            <a:ext cx="9546345" cy="1841947"/>
            <a:chOff x="0" y="0"/>
            <a:chExt cx="2514264" cy="4851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514264" cy="485122"/>
            </a:xfrm>
            <a:custGeom>
              <a:avLst/>
              <a:gdLst/>
              <a:ahLst/>
              <a:cxnLst/>
              <a:rect r="r" b="b" t="t" l="l"/>
              <a:pathLst>
                <a:path h="485122" w="2514264">
                  <a:moveTo>
                    <a:pt x="41360" y="0"/>
                  </a:moveTo>
                  <a:lnTo>
                    <a:pt x="2472904" y="0"/>
                  </a:lnTo>
                  <a:cubicBezTo>
                    <a:pt x="2483873" y="0"/>
                    <a:pt x="2494393" y="4358"/>
                    <a:pt x="2502149" y="12114"/>
                  </a:cubicBezTo>
                  <a:cubicBezTo>
                    <a:pt x="2509906" y="19871"/>
                    <a:pt x="2514264" y="30391"/>
                    <a:pt x="2514264" y="41360"/>
                  </a:cubicBezTo>
                  <a:lnTo>
                    <a:pt x="2514264" y="443762"/>
                  </a:lnTo>
                  <a:cubicBezTo>
                    <a:pt x="2514264" y="454731"/>
                    <a:pt x="2509906" y="465251"/>
                    <a:pt x="2502149" y="473008"/>
                  </a:cubicBezTo>
                  <a:cubicBezTo>
                    <a:pt x="2494393" y="480764"/>
                    <a:pt x="2483873" y="485122"/>
                    <a:pt x="2472904" y="485122"/>
                  </a:cubicBezTo>
                  <a:lnTo>
                    <a:pt x="41360" y="485122"/>
                  </a:lnTo>
                  <a:cubicBezTo>
                    <a:pt x="30391" y="485122"/>
                    <a:pt x="19871" y="480764"/>
                    <a:pt x="12114" y="473008"/>
                  </a:cubicBezTo>
                  <a:cubicBezTo>
                    <a:pt x="4358" y="465251"/>
                    <a:pt x="0" y="454731"/>
                    <a:pt x="0" y="443762"/>
                  </a:cubicBezTo>
                  <a:lnTo>
                    <a:pt x="0" y="41360"/>
                  </a:lnTo>
                  <a:cubicBezTo>
                    <a:pt x="0" y="30391"/>
                    <a:pt x="4358" y="19871"/>
                    <a:pt x="12114" y="12114"/>
                  </a:cubicBezTo>
                  <a:cubicBezTo>
                    <a:pt x="19871" y="4358"/>
                    <a:pt x="30391" y="0"/>
                    <a:pt x="4136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514264" cy="5327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타이틀 화면에서 버튼 리스트를 동적으로 배치·하이라이트하고 클릭음/호버 상태를 처리한다.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ESC나</a:t>
              </a: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종료 버튼 시 확인 UI을 반투명 오버레이로 띄우며, 배경 입력은 차단된다.</a:t>
              </a:r>
            </a:p>
            <a:p>
              <a:pPr algn="l" marL="431799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메뉴→게임</a:t>
              </a:r>
              <a:r>
                <a:rPr lang="en-US" sz="19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진입·설정·크레딧 등 게임 상태 전환은 config.game_state로 일원화된다.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761299" y="2010301"/>
            <a:ext cx="2362804" cy="587131"/>
            <a:chOff x="0" y="0"/>
            <a:chExt cx="622302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_draw_title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761299" y="6490072"/>
            <a:ext cx="2362804" cy="587131"/>
            <a:chOff x="0" y="0"/>
            <a:chExt cx="622302" cy="1546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_draw_button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837866" y="2010301"/>
            <a:ext cx="2174668" cy="712546"/>
            <a:chOff x="0" y="0"/>
            <a:chExt cx="572752" cy="18766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2752" cy="187667"/>
            </a:xfrm>
            <a:custGeom>
              <a:avLst/>
              <a:gdLst/>
              <a:ahLst/>
              <a:cxnLst/>
              <a:rect r="r" b="b" t="t" l="l"/>
              <a:pathLst>
                <a:path h="187667" w="572752">
                  <a:moveTo>
                    <a:pt x="93833" y="0"/>
                  </a:moveTo>
                  <a:lnTo>
                    <a:pt x="478919" y="0"/>
                  </a:lnTo>
                  <a:cubicBezTo>
                    <a:pt x="503805" y="0"/>
                    <a:pt x="527672" y="9886"/>
                    <a:pt x="545269" y="27483"/>
                  </a:cubicBezTo>
                  <a:cubicBezTo>
                    <a:pt x="562866" y="45080"/>
                    <a:pt x="572752" y="68947"/>
                    <a:pt x="572752" y="93833"/>
                  </a:cubicBezTo>
                  <a:lnTo>
                    <a:pt x="572752" y="93833"/>
                  </a:lnTo>
                  <a:cubicBezTo>
                    <a:pt x="572752" y="145656"/>
                    <a:pt x="530742" y="187667"/>
                    <a:pt x="478919" y="187667"/>
                  </a:cubicBezTo>
                  <a:lnTo>
                    <a:pt x="93833" y="187667"/>
                  </a:lnTo>
                  <a:cubicBezTo>
                    <a:pt x="68947" y="187667"/>
                    <a:pt x="45080" y="177781"/>
                    <a:pt x="27483" y="160183"/>
                  </a:cubicBezTo>
                  <a:cubicBezTo>
                    <a:pt x="9886" y="142586"/>
                    <a:pt x="0" y="118719"/>
                    <a:pt x="0" y="93833"/>
                  </a:cubicBezTo>
                  <a:lnTo>
                    <a:pt x="0" y="93833"/>
                  </a:lnTo>
                  <a:cubicBezTo>
                    <a:pt x="0" y="68947"/>
                    <a:pt x="9886" y="45080"/>
                    <a:pt x="27483" y="27483"/>
                  </a:cubicBezTo>
                  <a:cubicBezTo>
                    <a:pt x="45080" y="9886"/>
                    <a:pt x="68947" y="0"/>
                    <a:pt x="9383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572752" cy="23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_draw_menu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_confirm_quit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07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601918" y="5756285"/>
            <a:ext cx="5352831" cy="4002503"/>
            <a:chOff x="0" y="0"/>
            <a:chExt cx="1409799" cy="10541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09799" cy="1054157"/>
            </a:xfrm>
            <a:custGeom>
              <a:avLst/>
              <a:gdLst/>
              <a:ahLst/>
              <a:cxnLst/>
              <a:rect r="r" b="b" t="t" l="l"/>
              <a:pathLst>
                <a:path h="1054157" w="1409799">
                  <a:moveTo>
                    <a:pt x="73762" y="0"/>
                  </a:moveTo>
                  <a:lnTo>
                    <a:pt x="1336037" y="0"/>
                  </a:lnTo>
                  <a:cubicBezTo>
                    <a:pt x="1355600" y="0"/>
                    <a:pt x="1374361" y="7771"/>
                    <a:pt x="1388195" y="21605"/>
                  </a:cubicBezTo>
                  <a:cubicBezTo>
                    <a:pt x="1402028" y="35438"/>
                    <a:pt x="1409799" y="54199"/>
                    <a:pt x="1409799" y="73762"/>
                  </a:cubicBezTo>
                  <a:lnTo>
                    <a:pt x="1409799" y="980395"/>
                  </a:lnTo>
                  <a:cubicBezTo>
                    <a:pt x="1409799" y="999958"/>
                    <a:pt x="1402028" y="1018719"/>
                    <a:pt x="1388195" y="1032553"/>
                  </a:cubicBezTo>
                  <a:cubicBezTo>
                    <a:pt x="1374361" y="1046386"/>
                    <a:pt x="1355600" y="1054157"/>
                    <a:pt x="1336037" y="1054157"/>
                  </a:cubicBezTo>
                  <a:lnTo>
                    <a:pt x="73762" y="1054157"/>
                  </a:lnTo>
                  <a:cubicBezTo>
                    <a:pt x="54199" y="1054157"/>
                    <a:pt x="35438" y="1046386"/>
                    <a:pt x="21605" y="1032553"/>
                  </a:cubicBezTo>
                  <a:cubicBezTo>
                    <a:pt x="7771" y="1018719"/>
                    <a:pt x="0" y="999958"/>
                    <a:pt x="0" y="980395"/>
                  </a:cubicBezTo>
                  <a:lnTo>
                    <a:pt x="0" y="73762"/>
                  </a:lnTo>
                  <a:cubicBezTo>
                    <a:pt x="0" y="54199"/>
                    <a:pt x="7771" y="35438"/>
                    <a:pt x="21605" y="21605"/>
                  </a:cubicBezTo>
                  <a:cubicBezTo>
                    <a:pt x="35438" y="7771"/>
                    <a:pt x="54199" y="0"/>
                    <a:pt x="737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09799" cy="111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플레이어/무기/게이지/리스트 묶음을 모두 초기화해 이전 플레이의 기록을 모두 삭제한다.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스타팅 무기·근접 컨트롤러를 묶고 UI 캐시를 선계산해 프레임 비용을 낮춘다.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스테이지 요약값을 읽어 난이도와 드랍/상점 규칙을 주입한다.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3218" y="2237342"/>
            <a:ext cx="6941705" cy="6663212"/>
          </a:xfrm>
          <a:custGeom>
            <a:avLst/>
            <a:gdLst/>
            <a:ahLst/>
            <a:cxnLst/>
            <a:rect r="r" b="b" t="t" l="l"/>
            <a:pathLst>
              <a:path h="6663212" w="6941705">
                <a:moveTo>
                  <a:pt x="0" y="0"/>
                </a:moveTo>
                <a:lnTo>
                  <a:pt x="6941706" y="0"/>
                </a:lnTo>
                <a:lnTo>
                  <a:pt x="6941706" y="6663212"/>
                </a:lnTo>
                <a:lnTo>
                  <a:pt x="0" y="666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53681" y="2250416"/>
            <a:ext cx="5099480" cy="6650138"/>
          </a:xfrm>
          <a:custGeom>
            <a:avLst/>
            <a:gdLst/>
            <a:ahLst/>
            <a:cxnLst/>
            <a:rect r="r" b="b" t="t" l="l"/>
            <a:pathLst>
              <a:path h="6650138" w="5099480">
                <a:moveTo>
                  <a:pt x="0" y="0"/>
                </a:moveTo>
                <a:lnTo>
                  <a:pt x="5099480" y="0"/>
                </a:lnTo>
                <a:lnTo>
                  <a:pt x="5099480" y="6650138"/>
                </a:lnTo>
                <a:lnTo>
                  <a:pt x="0" y="6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2453161" y="264724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5088848" y="2647241"/>
            <a:ext cx="0" cy="3109043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5863268" y="9605404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5910893" y="8900554"/>
            <a:ext cx="0" cy="70485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8498955" y="8900554"/>
            <a:ext cx="0" cy="70485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5466969" y="1335515"/>
            <a:ext cx="713494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새 게임 초기화(플레이어/무기/컨테이너)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552669" y="1643553"/>
            <a:ext cx="2362804" cy="587131"/>
            <a:chOff x="0" y="0"/>
            <a:chExt cx="622302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init_new_game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696520" y="5353212"/>
            <a:ext cx="216723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67371" y="8520463"/>
            <a:ext cx="12353259" cy="1312010"/>
            <a:chOff x="0" y="0"/>
            <a:chExt cx="3253533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스테이지 규칙(보스방/필수 F방 수 등)에 맞춰 랜덤 맵을 만들고 시작방을 정한다.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World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인스턴스를 만들고 방 상태/지형·장애물·적 스폰 자료구조를 초기화한다.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초입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change_room으로 시점·카메라·월드 좌표를 초기 방에 동기화한다.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3707012" y="5400837"/>
            <a:ext cx="216723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47381" y="1856342"/>
            <a:ext cx="4783611" cy="6356958"/>
          </a:xfrm>
          <a:custGeom>
            <a:avLst/>
            <a:gdLst/>
            <a:ahLst/>
            <a:cxnLst/>
            <a:rect r="r" b="b" t="t" l="l"/>
            <a:pathLst>
              <a:path h="6356958" w="4783611">
                <a:moveTo>
                  <a:pt x="0" y="0"/>
                </a:moveTo>
                <a:lnTo>
                  <a:pt x="4783611" y="0"/>
                </a:lnTo>
                <a:lnTo>
                  <a:pt x="478361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1391155" y="5353212"/>
            <a:ext cx="216723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819619" y="1886518"/>
            <a:ext cx="3091071" cy="6356958"/>
          </a:xfrm>
          <a:custGeom>
            <a:avLst/>
            <a:gdLst/>
            <a:ahLst/>
            <a:cxnLst/>
            <a:rect r="r" b="b" t="t" l="l"/>
            <a:pathLst>
              <a:path h="6356958" w="3091071">
                <a:moveTo>
                  <a:pt x="0" y="0"/>
                </a:moveTo>
                <a:lnTo>
                  <a:pt x="3091071" y="0"/>
                </a:lnTo>
                <a:lnTo>
                  <a:pt x="309107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 flipV="true">
            <a:off x="15891309" y="6204006"/>
            <a:ext cx="0" cy="30542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558390" y="1887280"/>
            <a:ext cx="4179700" cy="6356958"/>
          </a:xfrm>
          <a:custGeom>
            <a:avLst/>
            <a:gdLst/>
            <a:ahLst/>
            <a:cxnLst/>
            <a:rect r="r" b="b" t="t" l="l"/>
            <a:pathLst>
              <a:path h="6356958" w="4179700">
                <a:moveTo>
                  <a:pt x="0" y="0"/>
                </a:moveTo>
                <a:lnTo>
                  <a:pt x="4179700" y="0"/>
                </a:lnTo>
                <a:lnTo>
                  <a:pt x="41797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008953" y="1269211"/>
            <a:ext cx="2362804" cy="587131"/>
            <a:chOff x="0" y="0"/>
            <a:chExt cx="622302" cy="1546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change_room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>
            <a:off x="15308756" y="9212360"/>
            <a:ext cx="58255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5874247" y="1887280"/>
            <a:ext cx="3297672" cy="6356958"/>
          </a:xfrm>
          <a:custGeom>
            <a:avLst/>
            <a:gdLst/>
            <a:ahLst/>
            <a:cxnLst/>
            <a:rect r="r" b="b" t="t" l="l"/>
            <a:pathLst>
              <a:path h="6356958" w="3297672">
                <a:moveTo>
                  <a:pt x="0" y="0"/>
                </a:moveTo>
                <a:lnTo>
                  <a:pt x="3297672" y="0"/>
                </a:lnTo>
                <a:lnTo>
                  <a:pt x="329767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49866" y="1335515"/>
            <a:ext cx="4885740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첫 방 진입 &amp; 룸 전환 진입점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7381" y="8657356"/>
            <a:ext cx="217307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함수가 너무 긴</a:t>
            </a:r>
          </a:p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관계로 요약</a:t>
            </a:r>
          </a:p>
        </p:txBody>
      </p:sp>
      <p:sp>
        <p:nvSpPr>
          <p:cNvPr name="AutoShape 29" id="29"/>
          <p:cNvSpPr/>
          <p:nvPr/>
        </p:nvSpPr>
        <p:spPr>
          <a:xfrm>
            <a:off x="329654" y="8625958"/>
            <a:ext cx="234822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329654" y="9726979"/>
            <a:ext cx="234822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337889" y="8625958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2677880" y="8600497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95290" y="8602295"/>
            <a:ext cx="12353259" cy="1312010"/>
            <a:chOff x="0" y="0"/>
            <a:chExt cx="3253533" cy="3455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프레임마다 이벤트 폴링·BGM 상태 갱신 후, game_state에 따라 분기 처리한다.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엔딩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스토리는 dialogue_manager.py로, 엔딩 크레딧은 스크롤·속도·락 상태를 관리한다.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ESC 시 연출 후 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메뉴 복귀 등 연출 일관성을 유지한다.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15891309" y="7524106"/>
            <a:ext cx="0" cy="17341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AutoShape 15" id="15"/>
          <p:cNvSpPr/>
          <p:nvPr/>
        </p:nvSpPr>
        <p:spPr>
          <a:xfrm flipH="true">
            <a:off x="15308756" y="9212360"/>
            <a:ext cx="58255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4618113" y="5143500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33918" y="2101658"/>
            <a:ext cx="5006268" cy="6083684"/>
          </a:xfrm>
          <a:custGeom>
            <a:avLst/>
            <a:gdLst/>
            <a:ahLst/>
            <a:cxnLst/>
            <a:rect r="r" b="b" t="t" l="l"/>
            <a:pathLst>
              <a:path h="6083684" w="5006268">
                <a:moveTo>
                  <a:pt x="0" y="0"/>
                </a:moveTo>
                <a:lnTo>
                  <a:pt x="5006268" y="0"/>
                </a:lnTo>
                <a:lnTo>
                  <a:pt x="5006268" y="6083684"/>
                </a:lnTo>
                <a:lnTo>
                  <a:pt x="0" y="6083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436711" y="1514527"/>
            <a:ext cx="2362804" cy="587131"/>
            <a:chOff x="0" y="0"/>
            <a:chExt cx="622302" cy="1546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while running: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2333616" y="5563116"/>
            <a:ext cx="0" cy="129975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7095900" y="2101658"/>
            <a:ext cx="9996993" cy="4374753"/>
          </a:xfrm>
          <a:custGeom>
            <a:avLst/>
            <a:gdLst/>
            <a:ahLst/>
            <a:cxnLst/>
            <a:rect r="r" b="b" t="t" l="l"/>
            <a:pathLst>
              <a:path h="4374753" w="9996993">
                <a:moveTo>
                  <a:pt x="0" y="0"/>
                </a:moveTo>
                <a:lnTo>
                  <a:pt x="9996994" y="0"/>
                </a:lnTo>
                <a:lnTo>
                  <a:pt x="9996994" y="4374753"/>
                </a:lnTo>
                <a:lnTo>
                  <a:pt x="0" y="4374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095900" y="6862870"/>
            <a:ext cx="9996993" cy="1322472"/>
          </a:xfrm>
          <a:custGeom>
            <a:avLst/>
            <a:gdLst/>
            <a:ahLst/>
            <a:cxnLst/>
            <a:rect r="r" b="b" t="t" l="l"/>
            <a:pathLst>
              <a:path h="1322472" w="9996993">
                <a:moveTo>
                  <a:pt x="0" y="0"/>
                </a:moveTo>
                <a:lnTo>
                  <a:pt x="9996994" y="0"/>
                </a:lnTo>
                <a:lnTo>
                  <a:pt x="9996994" y="1322472"/>
                </a:lnTo>
                <a:lnTo>
                  <a:pt x="0" y="1322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58506" y="1339983"/>
            <a:ext cx="5626828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메인 루프 상태기계 &amp; 엔딩/크레딧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50635" y="5047800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95290" y="8556355"/>
            <a:ext cx="12421051" cy="1312010"/>
            <a:chOff x="0" y="0"/>
            <a:chExt cx="3271388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71388" cy="345550"/>
            </a:xfrm>
            <a:custGeom>
              <a:avLst/>
              <a:gdLst/>
              <a:ahLst/>
              <a:cxnLst/>
              <a:rect r="r" b="b" t="t" l="l"/>
              <a:pathLst>
                <a:path h="345550" w="3271388">
                  <a:moveTo>
                    <a:pt x="31788" y="0"/>
                  </a:moveTo>
                  <a:lnTo>
                    <a:pt x="3239600" y="0"/>
                  </a:lnTo>
                  <a:cubicBezTo>
                    <a:pt x="3257156" y="0"/>
                    <a:pt x="3271388" y="14232"/>
                    <a:pt x="3271388" y="31788"/>
                  </a:cubicBezTo>
                  <a:lnTo>
                    <a:pt x="3271388" y="313762"/>
                  </a:lnTo>
                  <a:cubicBezTo>
                    <a:pt x="3271388" y="322193"/>
                    <a:pt x="3268039" y="330278"/>
                    <a:pt x="3262078" y="336240"/>
                  </a:cubicBezTo>
                  <a:cubicBezTo>
                    <a:pt x="3256116" y="342201"/>
                    <a:pt x="3248031" y="345550"/>
                    <a:pt x="3239600" y="345550"/>
                  </a:cubicBezTo>
                  <a:lnTo>
                    <a:pt x="31788" y="345550"/>
                  </a:lnTo>
                  <a:cubicBezTo>
                    <a:pt x="14232" y="345550"/>
                    <a:pt x="0" y="331318"/>
                    <a:pt x="0" y="313762"/>
                  </a:cubicBezTo>
                  <a:lnTo>
                    <a:pt x="0" y="31788"/>
                  </a:lnTo>
                  <a:cubicBezTo>
                    <a:pt x="0" y="14232"/>
                    <a:pt x="14232" y="0"/>
                    <a:pt x="3178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71388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WASD로 이동 플래그를 토글하고, TAB/ESC로 일시정지/해제 및 찍어둔 렌더를 보이게 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숫자키로 즉시 슬롯 교체 시 스왑 사운드·전환 애니메이션·거리 보간을 함께 처리한다.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마우스 입력은 대화/일시정지 상태에서 게임용 플래그를 건드리지 않도록 방어한다.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5891309" y="7524106"/>
            <a:ext cx="0" cy="17341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416341" y="9212360"/>
            <a:ext cx="47496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3507545" y="5047800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2685802" y="1269211"/>
            <a:ext cx="2362804" cy="587131"/>
            <a:chOff x="0" y="0"/>
            <a:chExt cx="622302" cy="1546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for event in events: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61410" y="1871977"/>
            <a:ext cx="3966673" cy="6351645"/>
          </a:xfrm>
          <a:custGeom>
            <a:avLst/>
            <a:gdLst/>
            <a:ahLst/>
            <a:cxnLst/>
            <a:rect r="r" b="b" t="t" l="l"/>
            <a:pathLst>
              <a:path h="6351645" w="3966673">
                <a:moveTo>
                  <a:pt x="0" y="0"/>
                </a:moveTo>
                <a:lnTo>
                  <a:pt x="3966673" y="0"/>
                </a:lnTo>
                <a:lnTo>
                  <a:pt x="3966673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985333" y="1871977"/>
            <a:ext cx="4638215" cy="6351645"/>
          </a:xfrm>
          <a:custGeom>
            <a:avLst/>
            <a:gdLst/>
            <a:ahLst/>
            <a:cxnLst/>
            <a:rect r="r" b="b" t="t" l="l"/>
            <a:pathLst>
              <a:path h="6351645" w="4638215">
                <a:moveTo>
                  <a:pt x="0" y="0"/>
                </a:moveTo>
                <a:lnTo>
                  <a:pt x="4638215" y="0"/>
                </a:lnTo>
                <a:lnTo>
                  <a:pt x="4638215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28423" y="1856342"/>
            <a:ext cx="5654005" cy="6351645"/>
          </a:xfrm>
          <a:custGeom>
            <a:avLst/>
            <a:gdLst/>
            <a:ahLst/>
            <a:cxnLst/>
            <a:rect r="r" b="b" t="t" l="l"/>
            <a:pathLst>
              <a:path h="6351645" w="5654005">
                <a:moveTo>
                  <a:pt x="0" y="0"/>
                </a:moveTo>
                <a:lnTo>
                  <a:pt x="5654006" y="0"/>
                </a:lnTo>
                <a:lnTo>
                  <a:pt x="5654006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입력 처리: 이동/대시/무기전환/일시정지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588896" y="3283661"/>
            <a:ext cx="187977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83962" y="8602295"/>
            <a:ext cx="12353259" cy="1312010"/>
            <a:chOff x="0" y="0"/>
            <a:chExt cx="3253533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방 중심 진입 시 전투 상태로 전환하고 보스방이면 인트로 연출 후 입력을 잠시 차단한다.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전투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벽 애니메이션으로 공간을 잠그고, 종료 시 벽/장애물 목록을 복구한다.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배너·남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은 적 카운터·스테이지 배너와 포탈 스폰 시점까지 일괄 처리한다.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6157873" y="7524106"/>
            <a:ext cx="0" cy="17341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537220" y="9212360"/>
            <a:ext cx="62065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999119" y="7310438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2868223" y="1269211"/>
            <a:ext cx="2180382" cy="587131"/>
            <a:chOff x="0" y="0"/>
            <a:chExt cx="574257" cy="1546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4257" cy="154635"/>
            </a:xfrm>
            <a:custGeom>
              <a:avLst/>
              <a:gdLst/>
              <a:ahLst/>
              <a:cxnLst/>
              <a:rect r="r" b="b" t="t" l="l"/>
              <a:pathLst>
                <a:path h="154635" w="574257">
                  <a:moveTo>
                    <a:pt x="77318" y="0"/>
                  </a:moveTo>
                  <a:lnTo>
                    <a:pt x="496939" y="0"/>
                  </a:lnTo>
                  <a:cubicBezTo>
                    <a:pt x="539641" y="0"/>
                    <a:pt x="574257" y="34616"/>
                    <a:pt x="574257" y="77318"/>
                  </a:cubicBezTo>
                  <a:lnTo>
                    <a:pt x="574257" y="77318"/>
                  </a:lnTo>
                  <a:cubicBezTo>
                    <a:pt x="574257" y="120019"/>
                    <a:pt x="539641" y="154635"/>
                    <a:pt x="496939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742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while running: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61408" y="1856342"/>
            <a:ext cx="7064507" cy="3649130"/>
          </a:xfrm>
          <a:custGeom>
            <a:avLst/>
            <a:gdLst/>
            <a:ahLst/>
            <a:cxnLst/>
            <a:rect r="r" b="b" t="t" l="l"/>
            <a:pathLst>
              <a:path h="3649130" w="7064507">
                <a:moveTo>
                  <a:pt x="0" y="0"/>
                </a:moveTo>
                <a:lnTo>
                  <a:pt x="7064507" y="0"/>
                </a:lnTo>
                <a:lnTo>
                  <a:pt x="7064507" y="3649130"/>
                </a:lnTo>
                <a:lnTo>
                  <a:pt x="0" y="3649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468670" y="1784626"/>
            <a:ext cx="4023297" cy="6654307"/>
          </a:xfrm>
          <a:custGeom>
            <a:avLst/>
            <a:gdLst/>
            <a:ahLst/>
            <a:cxnLst/>
            <a:rect r="r" b="b" t="t" l="l"/>
            <a:pathLst>
              <a:path h="6654307" w="4023297">
                <a:moveTo>
                  <a:pt x="0" y="0"/>
                </a:moveTo>
                <a:lnTo>
                  <a:pt x="4023296" y="0"/>
                </a:lnTo>
                <a:lnTo>
                  <a:pt x="4023296" y="6654307"/>
                </a:lnTo>
                <a:lnTo>
                  <a:pt x="0" y="6654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476907" y="5603682"/>
            <a:ext cx="7470102" cy="2900403"/>
          </a:xfrm>
          <a:custGeom>
            <a:avLst/>
            <a:gdLst/>
            <a:ahLst/>
            <a:cxnLst/>
            <a:rect r="r" b="b" t="t" l="l"/>
            <a:pathLst>
              <a:path h="2900403" w="7470102">
                <a:moveTo>
                  <a:pt x="0" y="0"/>
                </a:moveTo>
                <a:lnTo>
                  <a:pt x="7470102" y="0"/>
                </a:lnTo>
                <a:lnTo>
                  <a:pt x="7470102" y="2900402"/>
                </a:lnTo>
                <a:lnTo>
                  <a:pt x="0" y="2900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방 전환·전투 시작/종료 &amp; 배너/포탈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7929" y="7578141"/>
            <a:ext cx="282603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전투 벽 생성 코드는 너무 긴 관계로 제외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10636521" y="3283661"/>
            <a:ext cx="0" cy="232002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2046744" y="5505472"/>
            <a:ext cx="0" cy="180496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286430" y="7549566"/>
            <a:ext cx="2958655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286430" y="8650587"/>
            <a:ext cx="2958655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296806" y="7549566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3245085" y="7524106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588896" y="3283661"/>
            <a:ext cx="1553870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72980" y="8556355"/>
            <a:ext cx="12353259" cy="1312010"/>
            <a:chOff x="0" y="0"/>
            <a:chExt cx="3253533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배경·월드·장애물 → 포탈/필드무기·상점 아이템 순으로 그린다.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HUD 단계에서 전투 배너, 스테이지 배너, 남은 적 카운터를 시간 기반으로 업데이트/그린다.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이전 프레임은 일시정지·대화·전환 연출 시 재사용되어 끊김 없는 느낌을 준다.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3793461" y="7037477"/>
            <a:ext cx="0" cy="2174882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2726239" y="9212360"/>
            <a:ext cx="106722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0636521" y="3283661"/>
            <a:ext cx="0" cy="232002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6033511" y="6706815"/>
            <a:ext cx="0" cy="111215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52952" y="1856342"/>
            <a:ext cx="7086784" cy="5412270"/>
          </a:xfrm>
          <a:custGeom>
            <a:avLst/>
            <a:gdLst/>
            <a:ahLst/>
            <a:cxnLst/>
            <a:rect r="r" b="b" t="t" l="l"/>
            <a:pathLst>
              <a:path h="5412270" w="7086784">
                <a:moveTo>
                  <a:pt x="0" y="0"/>
                </a:moveTo>
                <a:lnTo>
                  <a:pt x="7086784" y="0"/>
                </a:lnTo>
                <a:lnTo>
                  <a:pt x="7086784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362827" y="1856342"/>
            <a:ext cx="2989207" cy="587131"/>
            <a:chOff x="0" y="0"/>
            <a:chExt cx="787281" cy="1546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render_game_frame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H="true">
            <a:off x="10889715" y="7085102"/>
            <a:ext cx="290374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37759" y="1856342"/>
            <a:ext cx="5164160" cy="5404546"/>
          </a:xfrm>
          <a:custGeom>
            <a:avLst/>
            <a:gdLst/>
            <a:ahLst/>
            <a:cxnLst/>
            <a:rect r="r" b="b" t="t" l="l"/>
            <a:pathLst>
              <a:path h="5404546" w="5164160">
                <a:moveTo>
                  <a:pt x="0" y="0"/>
                </a:moveTo>
                <a:lnTo>
                  <a:pt x="5164159" y="0"/>
                </a:lnTo>
                <a:lnTo>
                  <a:pt x="5164159" y="5404546"/>
                </a:lnTo>
                <a:lnTo>
                  <a:pt x="0" y="5404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15402698" y="3835106"/>
            <a:ext cx="0" cy="2871709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2697168" y="4397475"/>
            <a:ext cx="5352919" cy="1492049"/>
          </a:xfrm>
          <a:custGeom>
            <a:avLst/>
            <a:gdLst/>
            <a:ahLst/>
            <a:cxnLst/>
            <a:rect r="r" b="b" t="t" l="l"/>
            <a:pathLst>
              <a:path h="1492049" w="5352919">
                <a:moveTo>
                  <a:pt x="0" y="0"/>
                </a:moveTo>
                <a:lnTo>
                  <a:pt x="5352919" y="0"/>
                </a:lnTo>
                <a:lnTo>
                  <a:pt x="5352919" y="1492050"/>
                </a:lnTo>
                <a:lnTo>
                  <a:pt x="0" y="1492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26239" y="2950871"/>
            <a:ext cx="5352919" cy="1124816"/>
          </a:xfrm>
          <a:custGeom>
            <a:avLst/>
            <a:gdLst/>
            <a:ahLst/>
            <a:cxnLst/>
            <a:rect r="r" b="b" t="t" l="l"/>
            <a:pathLst>
              <a:path h="1124816" w="5352919">
                <a:moveTo>
                  <a:pt x="0" y="0"/>
                </a:moveTo>
                <a:lnTo>
                  <a:pt x="5352919" y="0"/>
                </a:lnTo>
                <a:lnTo>
                  <a:pt x="5352919" y="1124816"/>
                </a:lnTo>
                <a:lnTo>
                  <a:pt x="0" y="1124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월드→UI 렌더 흐름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4310694" y="6706815"/>
            <a:ext cx="2184009" cy="661325"/>
            <a:chOff x="0" y="0"/>
            <a:chExt cx="575212" cy="1741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5212" cy="174176"/>
            </a:xfrm>
            <a:custGeom>
              <a:avLst/>
              <a:gdLst/>
              <a:ahLst/>
              <a:cxnLst/>
              <a:rect r="r" b="b" t="t" l="l"/>
              <a:pathLst>
                <a:path h="174176" w="575212">
                  <a:moveTo>
                    <a:pt x="87088" y="0"/>
                  </a:moveTo>
                  <a:lnTo>
                    <a:pt x="488124" y="0"/>
                  </a:lnTo>
                  <a:cubicBezTo>
                    <a:pt x="511222" y="0"/>
                    <a:pt x="533373" y="9175"/>
                    <a:pt x="549705" y="25507"/>
                  </a:cubicBezTo>
                  <a:cubicBezTo>
                    <a:pt x="566037" y="41840"/>
                    <a:pt x="575212" y="63991"/>
                    <a:pt x="575212" y="87088"/>
                  </a:cubicBezTo>
                  <a:lnTo>
                    <a:pt x="575212" y="87088"/>
                  </a:lnTo>
                  <a:cubicBezTo>
                    <a:pt x="575212" y="135185"/>
                    <a:pt x="536222" y="174176"/>
                    <a:pt x="488124" y="174176"/>
                  </a:cubicBezTo>
                  <a:lnTo>
                    <a:pt x="87088" y="174176"/>
                  </a:lnTo>
                  <a:cubicBezTo>
                    <a:pt x="38991" y="174176"/>
                    <a:pt x="0" y="135185"/>
                    <a:pt x="0" y="87088"/>
                  </a:cubicBezTo>
                  <a:lnTo>
                    <a:pt x="0" y="87088"/>
                  </a:lnTo>
                  <a:cubicBezTo>
                    <a:pt x="0" y="38991"/>
                    <a:pt x="38991" y="0"/>
                    <a:pt x="8708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575212" cy="231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UI 그리기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306575" y="2339370"/>
            <a:ext cx="2134106" cy="587131"/>
            <a:chOff x="0" y="0"/>
            <a:chExt cx="562069" cy="15463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2069" cy="154635"/>
            </a:xfrm>
            <a:custGeom>
              <a:avLst/>
              <a:gdLst/>
              <a:ahLst/>
              <a:cxnLst/>
              <a:rect r="r" b="b" t="t" l="l"/>
              <a:pathLst>
                <a:path h="154635" w="562069">
                  <a:moveTo>
                    <a:pt x="77318" y="0"/>
                  </a:moveTo>
                  <a:lnTo>
                    <a:pt x="484751" y="0"/>
                  </a:lnTo>
                  <a:cubicBezTo>
                    <a:pt x="527453" y="0"/>
                    <a:pt x="562069" y="34616"/>
                    <a:pt x="562069" y="77318"/>
                  </a:cubicBezTo>
                  <a:lnTo>
                    <a:pt x="562069" y="77318"/>
                  </a:lnTo>
                  <a:cubicBezTo>
                    <a:pt x="562069" y="120019"/>
                    <a:pt x="527453" y="154635"/>
                    <a:pt x="484751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562069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while running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5985886" y="7818971"/>
            <a:ext cx="290374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8842007" y="7268612"/>
            <a:ext cx="0" cy="57716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V="true">
            <a:off x="12649543" y="2010301"/>
            <a:ext cx="0" cy="496434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5795" y="8610752"/>
            <a:ext cx="12353259" cy="1295095"/>
            <a:chOff x="0" y="0"/>
            <a:chExt cx="3253533" cy="3410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53533" cy="341095"/>
            </a:xfrm>
            <a:custGeom>
              <a:avLst/>
              <a:gdLst/>
              <a:ahLst/>
              <a:cxnLst/>
              <a:rect r="r" b="b" t="t" l="l"/>
              <a:pathLst>
                <a:path h="341095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09133"/>
                  </a:lnTo>
                  <a:cubicBezTo>
                    <a:pt x="3253533" y="326785"/>
                    <a:pt x="3239223" y="341095"/>
                    <a:pt x="3221571" y="341095"/>
                  </a:cubicBezTo>
                  <a:lnTo>
                    <a:pt x="31962" y="341095"/>
                  </a:lnTo>
                  <a:cubicBezTo>
                    <a:pt x="14310" y="341095"/>
                    <a:pt x="0" y="326785"/>
                    <a:pt x="0" y="309133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253533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감지→행동→쿨다운 공통 루프를 통해 업데이트 주기를 일원화한다.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타겟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좌표·거리/각도·드랍 스폰 기능을 베이스에서 공용 제공한다.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모든 적이 이것을 상속받아서 사용한다.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6033511" y="6706815"/>
            <a:ext cx="0" cy="111215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2209774" y="1716736"/>
            <a:ext cx="2989207" cy="587131"/>
            <a:chOff x="0" y="0"/>
            <a:chExt cx="787281" cy="154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AIBase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208294" y="5069451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82269" y="2311732"/>
            <a:ext cx="5051289" cy="5960349"/>
          </a:xfrm>
          <a:custGeom>
            <a:avLst/>
            <a:gdLst/>
            <a:ahLst/>
            <a:cxnLst/>
            <a:rect r="r" b="b" t="t" l="l"/>
            <a:pathLst>
              <a:path h="5960349" w="5051289">
                <a:moveTo>
                  <a:pt x="0" y="0"/>
                </a:moveTo>
                <a:lnTo>
                  <a:pt x="5051289" y="0"/>
                </a:lnTo>
                <a:lnTo>
                  <a:pt x="5051289" y="5960350"/>
                </a:lnTo>
                <a:lnTo>
                  <a:pt x="0" y="5960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9171919" y="5117076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5681219" y="2311732"/>
            <a:ext cx="5592717" cy="5832094"/>
          </a:xfrm>
          <a:custGeom>
            <a:avLst/>
            <a:gdLst/>
            <a:ahLst/>
            <a:cxnLst/>
            <a:rect r="r" b="b" t="t" l="l"/>
            <a:pathLst>
              <a:path h="5832094" w="5592717">
                <a:moveTo>
                  <a:pt x="0" y="0"/>
                </a:moveTo>
                <a:lnTo>
                  <a:pt x="5592717" y="0"/>
                </a:lnTo>
                <a:lnTo>
                  <a:pt x="5592717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V="true">
            <a:off x="14790785" y="7037477"/>
            <a:ext cx="0" cy="2174882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1621597" y="2369451"/>
            <a:ext cx="6433626" cy="5548098"/>
          </a:xfrm>
          <a:custGeom>
            <a:avLst/>
            <a:gdLst/>
            <a:ahLst/>
            <a:cxnLst/>
            <a:rect r="r" b="b" t="t" l="l"/>
            <a:pathLst>
              <a:path h="5548098" w="6433626">
                <a:moveTo>
                  <a:pt x="0" y="0"/>
                </a:moveTo>
                <a:lnTo>
                  <a:pt x="6433626" y="0"/>
                </a:lnTo>
                <a:lnTo>
                  <a:pt x="6433626" y="5548098"/>
                </a:lnTo>
                <a:lnTo>
                  <a:pt x="0" y="5548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ai.py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AIBase 기본 설정</a:t>
            </a:r>
          </a:p>
        </p:txBody>
      </p:sp>
      <p:sp>
        <p:nvSpPr>
          <p:cNvPr name="AutoShape 26" id="26"/>
          <p:cNvSpPr/>
          <p:nvPr/>
        </p:nvSpPr>
        <p:spPr>
          <a:xfrm flipH="true" flipV="true">
            <a:off x="12601918" y="9210675"/>
            <a:ext cx="223649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9622" y="615353"/>
            <a:ext cx="8968756" cy="113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3"/>
              </a:lnSpc>
              <a:spcBef>
                <a:spcPct val="0"/>
              </a:spcBef>
            </a:pPr>
            <a:r>
              <a:rPr lang="en-US" sz="697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필요한 install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163790" y="1854685"/>
            <a:ext cx="7960420" cy="2058899"/>
            <a:chOff x="0" y="0"/>
            <a:chExt cx="3099817" cy="8017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99817" cy="801776"/>
            </a:xfrm>
            <a:custGeom>
              <a:avLst/>
              <a:gdLst/>
              <a:ahLst/>
              <a:cxnLst/>
              <a:rect r="r" b="b" t="t" l="l"/>
              <a:pathLst>
                <a:path h="801776" w="3099817">
                  <a:moveTo>
                    <a:pt x="3099817" y="21396"/>
                  </a:moveTo>
                  <a:lnTo>
                    <a:pt x="3099817" y="780380"/>
                  </a:lnTo>
                  <a:cubicBezTo>
                    <a:pt x="3099817" y="786054"/>
                    <a:pt x="3097562" y="791497"/>
                    <a:pt x="3093550" y="795509"/>
                  </a:cubicBezTo>
                  <a:cubicBezTo>
                    <a:pt x="3089537" y="799522"/>
                    <a:pt x="3084095" y="801776"/>
                    <a:pt x="3078420" y="801776"/>
                  </a:cubicBezTo>
                  <a:lnTo>
                    <a:pt x="21396" y="801776"/>
                  </a:lnTo>
                  <a:cubicBezTo>
                    <a:pt x="15722" y="801776"/>
                    <a:pt x="10279" y="799522"/>
                    <a:pt x="6267" y="795509"/>
                  </a:cubicBezTo>
                  <a:cubicBezTo>
                    <a:pt x="2254" y="791497"/>
                    <a:pt x="0" y="786054"/>
                    <a:pt x="0" y="780380"/>
                  </a:cubicBezTo>
                  <a:lnTo>
                    <a:pt x="0" y="21396"/>
                  </a:lnTo>
                  <a:cubicBezTo>
                    <a:pt x="0" y="15722"/>
                    <a:pt x="2254" y="10279"/>
                    <a:pt x="6267" y="6267"/>
                  </a:cubicBezTo>
                  <a:cubicBezTo>
                    <a:pt x="10279" y="2254"/>
                    <a:pt x="15722" y="0"/>
                    <a:pt x="21396" y="0"/>
                  </a:cubicBezTo>
                  <a:lnTo>
                    <a:pt x="3078420" y="0"/>
                  </a:lnTo>
                  <a:cubicBezTo>
                    <a:pt x="3084095" y="0"/>
                    <a:pt x="3089537" y="2254"/>
                    <a:pt x="3093550" y="6267"/>
                  </a:cubicBezTo>
                  <a:cubicBezTo>
                    <a:pt x="3097562" y="10279"/>
                    <a:pt x="3099817" y="15722"/>
                    <a:pt x="3099817" y="2139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42875"/>
              <a:ext cx="3099817" cy="94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pip install pygame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441559" y="4185893"/>
            <a:ext cx="7404882" cy="1915214"/>
            <a:chOff x="0" y="0"/>
            <a:chExt cx="3099817" cy="80177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99817" cy="801776"/>
            </a:xfrm>
            <a:custGeom>
              <a:avLst/>
              <a:gdLst/>
              <a:ahLst/>
              <a:cxnLst/>
              <a:rect r="r" b="b" t="t" l="l"/>
              <a:pathLst>
                <a:path h="801776" w="3099817">
                  <a:moveTo>
                    <a:pt x="3099817" y="23001"/>
                  </a:moveTo>
                  <a:lnTo>
                    <a:pt x="3099817" y="778775"/>
                  </a:lnTo>
                  <a:cubicBezTo>
                    <a:pt x="3099817" y="791478"/>
                    <a:pt x="3089519" y="801776"/>
                    <a:pt x="3076815" y="801776"/>
                  </a:cubicBezTo>
                  <a:lnTo>
                    <a:pt x="23001" y="801776"/>
                  </a:lnTo>
                  <a:cubicBezTo>
                    <a:pt x="16901" y="801776"/>
                    <a:pt x="11051" y="799353"/>
                    <a:pt x="6737" y="795039"/>
                  </a:cubicBezTo>
                  <a:cubicBezTo>
                    <a:pt x="2423" y="790725"/>
                    <a:pt x="0" y="784875"/>
                    <a:pt x="0" y="778775"/>
                  </a:cubicBezTo>
                  <a:lnTo>
                    <a:pt x="0" y="23001"/>
                  </a:lnTo>
                  <a:cubicBezTo>
                    <a:pt x="0" y="10298"/>
                    <a:pt x="10298" y="0"/>
                    <a:pt x="23001" y="0"/>
                  </a:cubicBezTo>
                  <a:lnTo>
                    <a:pt x="3076815" y="0"/>
                  </a:lnTo>
                  <a:cubicBezTo>
                    <a:pt x="3082916" y="0"/>
                    <a:pt x="3088766" y="2423"/>
                    <a:pt x="3093080" y="6737"/>
                  </a:cubicBezTo>
                  <a:cubicBezTo>
                    <a:pt x="3097393" y="11051"/>
                    <a:pt x="3099817" y="16901"/>
                    <a:pt x="3099817" y="23001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42875"/>
              <a:ext cx="3099817" cy="94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pip install numpy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659622" y="6717463"/>
            <a:ext cx="8968756" cy="113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3"/>
              </a:lnSpc>
              <a:spcBef>
                <a:spcPct val="0"/>
              </a:spcBef>
            </a:pPr>
            <a:r>
              <a:rPr lang="en-US" sz="697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게임 실행 파일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44414" y="8038721"/>
            <a:ext cx="14799172" cy="1219579"/>
            <a:chOff x="0" y="0"/>
            <a:chExt cx="9728873" cy="8017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28873" cy="801776"/>
            </a:xfrm>
            <a:custGeom>
              <a:avLst/>
              <a:gdLst/>
              <a:ahLst/>
              <a:cxnLst/>
              <a:rect r="r" b="b" t="t" l="l"/>
              <a:pathLst>
                <a:path h="801776" w="9728873">
                  <a:moveTo>
                    <a:pt x="9728873" y="11509"/>
                  </a:moveTo>
                  <a:lnTo>
                    <a:pt x="9728873" y="790267"/>
                  </a:lnTo>
                  <a:cubicBezTo>
                    <a:pt x="9728873" y="796623"/>
                    <a:pt x="9723720" y="801776"/>
                    <a:pt x="9717364" y="801776"/>
                  </a:cubicBezTo>
                  <a:lnTo>
                    <a:pt x="11509" y="801776"/>
                  </a:lnTo>
                  <a:cubicBezTo>
                    <a:pt x="8457" y="801776"/>
                    <a:pt x="5529" y="800563"/>
                    <a:pt x="3371" y="798405"/>
                  </a:cubicBezTo>
                  <a:cubicBezTo>
                    <a:pt x="1213" y="796247"/>
                    <a:pt x="0" y="793319"/>
                    <a:pt x="0" y="790267"/>
                  </a:cubicBezTo>
                  <a:lnTo>
                    <a:pt x="0" y="11509"/>
                  </a:lnTo>
                  <a:cubicBezTo>
                    <a:pt x="0" y="8457"/>
                    <a:pt x="1213" y="5529"/>
                    <a:pt x="3371" y="3371"/>
                  </a:cubicBezTo>
                  <a:cubicBezTo>
                    <a:pt x="5529" y="1213"/>
                    <a:pt x="8457" y="0"/>
                    <a:pt x="11509" y="0"/>
                  </a:cubicBezTo>
                  <a:lnTo>
                    <a:pt x="9717364" y="0"/>
                  </a:lnTo>
                  <a:cubicBezTo>
                    <a:pt x="9720416" y="0"/>
                    <a:pt x="9723344" y="1213"/>
                    <a:pt x="9725502" y="3371"/>
                  </a:cubicBezTo>
                  <a:cubicBezTo>
                    <a:pt x="9727660" y="5529"/>
                    <a:pt x="9728873" y="8457"/>
                    <a:pt x="9728873" y="11509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42875"/>
              <a:ext cx="9728873" cy="94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9"/>
                </a:lnSpc>
              </a:pPr>
              <a:r>
                <a:rPr lang="en-US" sz="69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초중교급 1인개발_개발 소스/main.py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660267" y="6507913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313650" y="446181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79480" y="8688758"/>
            <a:ext cx="12353259" cy="1139083"/>
            <a:chOff x="0" y="0"/>
            <a:chExt cx="3253533" cy="3000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00006"/>
            </a:xfrm>
            <a:custGeom>
              <a:avLst/>
              <a:gdLst/>
              <a:ahLst/>
              <a:cxnLst/>
              <a:rect r="r" b="b" t="t" l="l"/>
              <a:pathLst>
                <a:path h="300006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268043"/>
                  </a:lnTo>
                  <a:cubicBezTo>
                    <a:pt x="3253533" y="285696"/>
                    <a:pt x="3239223" y="300006"/>
                    <a:pt x="3221571" y="300006"/>
                  </a:cubicBezTo>
                  <a:lnTo>
                    <a:pt x="31962" y="300006"/>
                  </a:lnTo>
                  <a:cubicBezTo>
                    <a:pt x="14310" y="300006"/>
                    <a:pt x="0" y="285696"/>
                    <a:pt x="0" y="268043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357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적의 기본 이동을 조종한다.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다른 적과 충돌시 밀어내고, 같은 자리에 오랫동안 있으면 ‘갇힘’으로 판정 후 빠져나간다.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09774" y="1716736"/>
            <a:ext cx="2989207" cy="587131"/>
            <a:chOff x="0" y="0"/>
            <a:chExt cx="787281" cy="154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update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260216" y="9461679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22125" y="2303867"/>
            <a:ext cx="5689386" cy="5820933"/>
          </a:xfrm>
          <a:custGeom>
            <a:avLst/>
            <a:gdLst/>
            <a:ahLst/>
            <a:cxnLst/>
            <a:rect r="r" b="b" t="t" l="l"/>
            <a:pathLst>
              <a:path h="5820933" w="5689386">
                <a:moveTo>
                  <a:pt x="0" y="0"/>
                </a:moveTo>
                <a:lnTo>
                  <a:pt x="5689386" y="0"/>
                </a:lnTo>
                <a:lnTo>
                  <a:pt x="5689386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32914" y="2035854"/>
            <a:ext cx="3885691" cy="6356958"/>
          </a:xfrm>
          <a:custGeom>
            <a:avLst/>
            <a:gdLst/>
            <a:ahLst/>
            <a:cxnLst/>
            <a:rect r="r" b="b" t="t" l="l"/>
            <a:pathLst>
              <a:path h="6356958" w="3885691">
                <a:moveTo>
                  <a:pt x="0" y="0"/>
                </a:moveTo>
                <a:lnTo>
                  <a:pt x="3885691" y="0"/>
                </a:lnTo>
                <a:lnTo>
                  <a:pt x="388569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H="true">
            <a:off x="14343735" y="4116763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340735" y="2960369"/>
            <a:ext cx="6101250" cy="2253965"/>
          </a:xfrm>
          <a:custGeom>
            <a:avLst/>
            <a:gdLst/>
            <a:ahLst/>
            <a:cxnLst/>
            <a:rect r="r" b="b" t="t" l="l"/>
            <a:pathLst>
              <a:path h="2253965" w="6101250">
                <a:moveTo>
                  <a:pt x="0" y="0"/>
                </a:moveTo>
                <a:lnTo>
                  <a:pt x="6101250" y="0"/>
                </a:lnTo>
                <a:lnTo>
                  <a:pt x="6101250" y="2253964"/>
                </a:lnTo>
                <a:lnTo>
                  <a:pt x="0" y="2253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ai.py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AIBase Update 및 레지스트리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11906" y="2373237"/>
            <a:ext cx="2989207" cy="587131"/>
            <a:chOff x="0" y="0"/>
            <a:chExt cx="787281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EnemyMeta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940008" y="5966808"/>
            <a:ext cx="6902704" cy="875995"/>
            <a:chOff x="0" y="0"/>
            <a:chExt cx="1817996" cy="2307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17996" cy="230715"/>
            </a:xfrm>
            <a:custGeom>
              <a:avLst/>
              <a:gdLst/>
              <a:ahLst/>
              <a:cxnLst/>
              <a:rect r="r" b="b" t="t" l="l"/>
              <a:pathLst>
                <a:path h="230715" w="1817996">
                  <a:moveTo>
                    <a:pt x="57200" y="0"/>
                  </a:moveTo>
                  <a:lnTo>
                    <a:pt x="1760796" y="0"/>
                  </a:lnTo>
                  <a:cubicBezTo>
                    <a:pt x="1792387" y="0"/>
                    <a:pt x="1817996" y="25610"/>
                    <a:pt x="1817996" y="57200"/>
                  </a:cubicBezTo>
                  <a:lnTo>
                    <a:pt x="1817996" y="173514"/>
                  </a:lnTo>
                  <a:cubicBezTo>
                    <a:pt x="1817996" y="188685"/>
                    <a:pt x="1811970" y="203234"/>
                    <a:pt x="1801243" y="213961"/>
                  </a:cubicBezTo>
                  <a:cubicBezTo>
                    <a:pt x="1790515" y="224688"/>
                    <a:pt x="1775966" y="230715"/>
                    <a:pt x="1760796" y="230715"/>
                  </a:cubicBezTo>
                  <a:lnTo>
                    <a:pt x="57200" y="230715"/>
                  </a:lnTo>
                  <a:cubicBezTo>
                    <a:pt x="25610" y="230715"/>
                    <a:pt x="0" y="205105"/>
                    <a:pt x="0" y="173514"/>
                  </a:cubicBezTo>
                  <a:lnTo>
                    <a:pt x="0" y="57200"/>
                  </a:lnTo>
                  <a:cubicBezTo>
                    <a:pt x="0" y="25610"/>
                    <a:pt x="25610" y="0"/>
                    <a:pt x="5720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817996" cy="287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ENEMY_CLASSES 레지스트리로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  이름→클래스 매핑/팩토리 생성을 단순화한다.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0729306" y="2035854"/>
            <a:ext cx="0" cy="6483668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>
            <a:off x="3260216" y="8305775"/>
            <a:ext cx="337269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3319193" y="8305775"/>
            <a:ext cx="0" cy="1195317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1593651" y="7246668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AI의 설명은 52종류로 매우 많기에 생략</a:t>
            </a:r>
          </a:p>
        </p:txBody>
      </p:sp>
      <p:sp>
        <p:nvSpPr>
          <p:cNvPr name="AutoShape 35" id="35"/>
          <p:cNvSpPr/>
          <p:nvPr/>
        </p:nvSpPr>
        <p:spPr>
          <a:xfrm>
            <a:off x="11440498" y="7223804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1440498" y="8324825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11460301" y="7223804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H="true" flipV="true">
            <a:off x="17087163" y="7198343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0729306" y="8519522"/>
            <a:ext cx="6988985" cy="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95290" y="8503588"/>
            <a:ext cx="12353259" cy="1295095"/>
            <a:chOff x="0" y="0"/>
            <a:chExt cx="3253533" cy="3410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53533" cy="341095"/>
            </a:xfrm>
            <a:custGeom>
              <a:avLst/>
              <a:gdLst/>
              <a:ahLst/>
              <a:cxnLst/>
              <a:rect r="r" b="b" t="t" l="l"/>
              <a:pathLst>
                <a:path h="341095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09133"/>
                  </a:lnTo>
                  <a:cubicBezTo>
                    <a:pt x="3253533" y="326785"/>
                    <a:pt x="3239223" y="341095"/>
                    <a:pt x="3221571" y="341095"/>
                  </a:cubicBezTo>
                  <a:lnTo>
                    <a:pt x="31962" y="341095"/>
                  </a:lnTo>
                  <a:cubicBezTo>
                    <a:pt x="14310" y="341095"/>
                    <a:pt x="0" y="326785"/>
                    <a:pt x="0" y="309133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253533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좌/우클릭·쿨타임·탄소모·사운드를 공통 시그니처로 표준화한다.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타이머/공유 속성은 베이스가 관리해 확장 구현을 단순화한다.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메인 루프는 공통 API만 호출해 무기 교체가 안전하다.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82908" y="1716736"/>
            <a:ext cx="2989207" cy="587131"/>
            <a:chOff x="0" y="0"/>
            <a:chExt cx="787281" cy="1546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WeaponBase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302270" y="467967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2288928"/>
            <a:ext cx="3579307" cy="5709143"/>
          </a:xfrm>
          <a:custGeom>
            <a:avLst/>
            <a:gdLst/>
            <a:ahLst/>
            <a:cxnLst/>
            <a:rect r="r" b="b" t="t" l="l"/>
            <a:pathLst>
              <a:path h="5709143" w="3579307">
                <a:moveTo>
                  <a:pt x="0" y="0"/>
                </a:moveTo>
                <a:lnTo>
                  <a:pt x="3579307" y="0"/>
                </a:lnTo>
                <a:lnTo>
                  <a:pt x="3579307" y="5709144"/>
                </a:lnTo>
                <a:lnTo>
                  <a:pt x="0" y="5709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7889260" y="467967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621534" y="2288928"/>
            <a:ext cx="3577340" cy="5709143"/>
          </a:xfrm>
          <a:custGeom>
            <a:avLst/>
            <a:gdLst/>
            <a:ahLst/>
            <a:cxnLst/>
            <a:rect r="r" b="b" t="t" l="l"/>
            <a:pathLst>
              <a:path h="5709143" w="3577340">
                <a:moveTo>
                  <a:pt x="0" y="0"/>
                </a:moveTo>
                <a:lnTo>
                  <a:pt x="3577340" y="0"/>
                </a:lnTo>
                <a:lnTo>
                  <a:pt x="3577340" y="5709144"/>
                </a:lnTo>
                <a:lnTo>
                  <a:pt x="0" y="5709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H="true">
            <a:off x="14497518" y="6653543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208524" y="2288928"/>
            <a:ext cx="7392478" cy="5709143"/>
          </a:xfrm>
          <a:custGeom>
            <a:avLst/>
            <a:gdLst/>
            <a:ahLst/>
            <a:cxnLst/>
            <a:rect r="r" b="b" t="t" l="l"/>
            <a:pathLst>
              <a:path h="5709143" w="7392478">
                <a:moveTo>
                  <a:pt x="0" y="0"/>
                </a:moveTo>
                <a:lnTo>
                  <a:pt x="7392478" y="0"/>
                </a:lnTo>
                <a:lnTo>
                  <a:pt x="7392478" y="5709144"/>
                </a:lnTo>
                <a:lnTo>
                  <a:pt x="0" y="5709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621140"/>
            <a:ext cx="6915837" cy="66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9"/>
              </a:lnSpc>
            </a:pPr>
            <a:r>
              <a:rPr lang="en-US" sz="41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weapon.py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WeaponBase 기본설정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3581375" y="3277841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8225983" y="5127886"/>
            <a:ext cx="8751871" cy="1139083"/>
            <a:chOff x="0" y="0"/>
            <a:chExt cx="2305019" cy="3000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5020" cy="300006"/>
            </a:xfrm>
            <a:custGeom>
              <a:avLst/>
              <a:gdLst/>
              <a:ahLst/>
              <a:cxnLst/>
              <a:rect r="r" b="b" t="t" l="l"/>
              <a:pathLst>
                <a:path h="300006" w="2305020">
                  <a:moveTo>
                    <a:pt x="45115" y="0"/>
                  </a:moveTo>
                  <a:lnTo>
                    <a:pt x="2259905" y="0"/>
                  </a:lnTo>
                  <a:cubicBezTo>
                    <a:pt x="2284821" y="0"/>
                    <a:pt x="2305020" y="20199"/>
                    <a:pt x="2305020" y="45115"/>
                  </a:cubicBezTo>
                  <a:lnTo>
                    <a:pt x="2305020" y="254891"/>
                  </a:lnTo>
                  <a:cubicBezTo>
                    <a:pt x="2305020" y="279807"/>
                    <a:pt x="2284821" y="300006"/>
                    <a:pt x="2259905" y="300006"/>
                  </a:cubicBezTo>
                  <a:lnTo>
                    <a:pt x="45115" y="300006"/>
                  </a:lnTo>
                  <a:cubicBezTo>
                    <a:pt x="20199" y="300006"/>
                    <a:pt x="0" y="279807"/>
                    <a:pt x="0" y="254891"/>
                  </a:cubicBezTo>
                  <a:lnTo>
                    <a:pt x="0" y="45115"/>
                  </a:lnTo>
                  <a:cubicBezTo>
                    <a:pt x="0" y="20199"/>
                    <a:pt x="20199" y="0"/>
                    <a:pt x="45115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305019" cy="357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WEAPON_CLASSES에 지금까지의 Class Gun들을 붙여놓아서 다른 함수, .py에서도 인용할 수 있게 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689831" y="2271609"/>
            <a:ext cx="2989207" cy="587131"/>
            <a:chOff x="0" y="0"/>
            <a:chExt cx="787281" cy="154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WEAPON_CLASSES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937563" y="8925904"/>
            <a:ext cx="311299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694379" y="2271609"/>
            <a:ext cx="5560682" cy="7136711"/>
          </a:xfrm>
          <a:custGeom>
            <a:avLst/>
            <a:gdLst/>
            <a:ahLst/>
            <a:cxnLst/>
            <a:rect r="r" b="b" t="t" l="l"/>
            <a:pathLst>
              <a:path h="7136711" w="5560682">
                <a:moveTo>
                  <a:pt x="0" y="0"/>
                </a:moveTo>
                <a:lnTo>
                  <a:pt x="5560682" y="0"/>
                </a:lnTo>
                <a:lnTo>
                  <a:pt x="5560682" y="7136711"/>
                </a:lnTo>
                <a:lnTo>
                  <a:pt x="0" y="71367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63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Class Gun의 예시와 리스트</a:t>
            </a:r>
          </a:p>
        </p:txBody>
      </p:sp>
      <p:sp>
        <p:nvSpPr>
          <p:cNvPr name="AutoShape 21" id="21"/>
          <p:cNvSpPr/>
          <p:nvPr/>
        </p:nvSpPr>
        <p:spPr>
          <a:xfrm flipV="true">
            <a:off x="6827866" y="1965021"/>
            <a:ext cx="0" cy="481791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6793380" y="6773406"/>
            <a:ext cx="10885658" cy="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3257468" y="1684478"/>
            <a:ext cx="2989207" cy="587131"/>
            <a:chOff x="0" y="0"/>
            <a:chExt cx="787281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Gun5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050555" y="8278356"/>
            <a:ext cx="10996946" cy="1295095"/>
            <a:chOff x="0" y="0"/>
            <a:chExt cx="2896315" cy="34109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896315" cy="341095"/>
            </a:xfrm>
            <a:custGeom>
              <a:avLst/>
              <a:gdLst/>
              <a:ahLst/>
              <a:cxnLst/>
              <a:rect r="r" b="b" t="t" l="l"/>
              <a:pathLst>
                <a:path h="341095" w="2896315">
                  <a:moveTo>
                    <a:pt x="35904" y="0"/>
                  </a:moveTo>
                  <a:lnTo>
                    <a:pt x="2860411" y="0"/>
                  </a:lnTo>
                  <a:cubicBezTo>
                    <a:pt x="2880240" y="0"/>
                    <a:pt x="2896315" y="16075"/>
                    <a:pt x="2896315" y="35904"/>
                  </a:cubicBezTo>
                  <a:lnTo>
                    <a:pt x="2896315" y="305191"/>
                  </a:lnTo>
                  <a:cubicBezTo>
                    <a:pt x="2896315" y="314713"/>
                    <a:pt x="2892532" y="323846"/>
                    <a:pt x="2885799" y="330579"/>
                  </a:cubicBezTo>
                  <a:cubicBezTo>
                    <a:pt x="2879066" y="337312"/>
                    <a:pt x="2869933" y="341095"/>
                    <a:pt x="2860411" y="341095"/>
                  </a:cubicBezTo>
                  <a:lnTo>
                    <a:pt x="35904" y="341095"/>
                  </a:lnTo>
                  <a:cubicBezTo>
                    <a:pt x="16075" y="341095"/>
                    <a:pt x="0" y="325020"/>
                    <a:pt x="0" y="305191"/>
                  </a:cubicBezTo>
                  <a:lnTo>
                    <a:pt x="0" y="35904"/>
                  </a:lnTo>
                  <a:cubicBezTo>
                    <a:pt x="0" y="26382"/>
                    <a:pt x="3783" y="17249"/>
                    <a:pt x="10516" y="10516"/>
                  </a:cubicBezTo>
                  <a:cubicBezTo>
                    <a:pt x="17249" y="3783"/>
                    <a:pt x="26382" y="0"/>
                    <a:pt x="3590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2896315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이름→클래스 매핑 팩토리로 신규 무기를 ‘등록만’ 하면 게임에 합류한다.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미니건(Gun5)은 프리히트→연사→오버히트의 시간형 상태 머신으로 차별화된다.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단, 기본적인 기능들은 모두 WeaponBase에게 상속된다.</a:t>
              </a:r>
            </a:p>
          </p:txBody>
        </p:sp>
      </p:grpSp>
      <p:sp>
        <p:nvSpPr>
          <p:cNvPr name="AutoShape 29" id="29"/>
          <p:cNvSpPr/>
          <p:nvPr/>
        </p:nvSpPr>
        <p:spPr>
          <a:xfrm>
            <a:off x="9171919" y="6894700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9171919" y="7995720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9191722" y="6894700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14818584" y="6869239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7050555" y="2932493"/>
            <a:ext cx="10931437" cy="1700093"/>
          </a:xfrm>
          <a:custGeom>
            <a:avLst/>
            <a:gdLst/>
            <a:ahLst/>
            <a:cxnLst/>
            <a:rect r="r" b="b" t="t" l="l"/>
            <a:pathLst>
              <a:path h="1700093" w="10931437">
                <a:moveTo>
                  <a:pt x="0" y="0"/>
                </a:moveTo>
                <a:lnTo>
                  <a:pt x="10931437" y="0"/>
                </a:lnTo>
                <a:lnTo>
                  <a:pt x="10931437" y="1700093"/>
                </a:lnTo>
                <a:lnTo>
                  <a:pt x="0" y="17000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619732" y="621140"/>
            <a:ext cx="6915837" cy="66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9"/>
              </a:lnSpc>
            </a:pPr>
            <a:r>
              <a:rPr lang="en-US" sz="41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weapon.py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325072" y="6917564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무기의 설명은 50종류이기에 모두 설명하면 너무 기니 Gun5만 설명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63359" y="8839299"/>
            <a:ext cx="8470329" cy="881908"/>
            <a:chOff x="0" y="0"/>
            <a:chExt cx="2230869" cy="232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0869" cy="232272"/>
            </a:xfrm>
            <a:custGeom>
              <a:avLst/>
              <a:gdLst/>
              <a:ahLst/>
              <a:cxnLst/>
              <a:rect r="r" b="b" t="t" l="l"/>
              <a:pathLst>
                <a:path h="232272" w="2230869">
                  <a:moveTo>
                    <a:pt x="46614" y="0"/>
                  </a:moveTo>
                  <a:lnTo>
                    <a:pt x="2184254" y="0"/>
                  </a:lnTo>
                  <a:cubicBezTo>
                    <a:pt x="2196617" y="0"/>
                    <a:pt x="2208474" y="4911"/>
                    <a:pt x="2217216" y="13653"/>
                  </a:cubicBezTo>
                  <a:cubicBezTo>
                    <a:pt x="2225958" y="22395"/>
                    <a:pt x="2230869" y="34251"/>
                    <a:pt x="2230869" y="46614"/>
                  </a:cubicBezTo>
                  <a:lnTo>
                    <a:pt x="2230869" y="185658"/>
                  </a:lnTo>
                  <a:cubicBezTo>
                    <a:pt x="2230869" y="211402"/>
                    <a:pt x="2209999" y="232272"/>
                    <a:pt x="2184254" y="232272"/>
                  </a:cubicBezTo>
                  <a:lnTo>
                    <a:pt x="46614" y="232272"/>
                  </a:lnTo>
                  <a:cubicBezTo>
                    <a:pt x="20870" y="232272"/>
                    <a:pt x="0" y="211402"/>
                    <a:pt x="0" y="185658"/>
                  </a:cubicBezTo>
                  <a:lnTo>
                    <a:pt x="0" y="46614"/>
                  </a:lnTo>
                  <a:cubicBezTo>
                    <a:pt x="0" y="20870"/>
                    <a:pt x="20870" y="0"/>
                    <a:pt x="4661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230869" cy="289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스테이지별 전투맵 묶음, 보스맵 묶음, 그리고 기타맵 묶음을 분리해 난이도·테마를 단계적으로 확장한다.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29010" y="1856342"/>
            <a:ext cx="2989207" cy="587131"/>
            <a:chOff x="0" y="0"/>
            <a:chExt cx="787281" cy="1546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S1_FIGHT_MAP_1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4342811" y="6576067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569623" y="2437217"/>
            <a:ext cx="8248594" cy="5300301"/>
          </a:xfrm>
          <a:custGeom>
            <a:avLst/>
            <a:gdLst/>
            <a:ahLst/>
            <a:cxnLst/>
            <a:rect r="r" b="b" t="t" l="l"/>
            <a:pathLst>
              <a:path h="5300301" w="8248594">
                <a:moveTo>
                  <a:pt x="0" y="0"/>
                </a:moveTo>
                <a:lnTo>
                  <a:pt x="8248594" y="0"/>
                </a:lnTo>
                <a:lnTo>
                  <a:pt x="8248594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>
            <a:off x="13597711" y="6989254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118905" y="2402686"/>
            <a:ext cx="8140395" cy="5893688"/>
          </a:xfrm>
          <a:custGeom>
            <a:avLst/>
            <a:gdLst/>
            <a:ahLst/>
            <a:cxnLst/>
            <a:rect r="r" b="b" t="t" l="l"/>
            <a:pathLst>
              <a:path h="5893688" w="8140395">
                <a:moveTo>
                  <a:pt x="0" y="0"/>
                </a:moveTo>
                <a:lnTo>
                  <a:pt x="8140395" y="0"/>
                </a:lnTo>
                <a:lnTo>
                  <a:pt x="8140395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maps.py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맵 예시와 MAPS 리스트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317192" y="1815554"/>
            <a:ext cx="2989207" cy="587131"/>
            <a:chOff x="0" y="0"/>
            <a:chExt cx="787281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MAPS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8968561" y="2109120"/>
            <a:ext cx="0" cy="7574845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814341" y="8426112"/>
            <a:ext cx="7056940" cy="1295095"/>
            <a:chOff x="0" y="0"/>
            <a:chExt cx="1858618" cy="3410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58618" cy="341095"/>
            </a:xfrm>
            <a:custGeom>
              <a:avLst/>
              <a:gdLst/>
              <a:ahLst/>
              <a:cxnLst/>
              <a:rect r="r" b="b" t="t" l="l"/>
              <a:pathLst>
                <a:path h="341095" w="1858618">
                  <a:moveTo>
                    <a:pt x="55950" y="0"/>
                  </a:moveTo>
                  <a:lnTo>
                    <a:pt x="1802668" y="0"/>
                  </a:lnTo>
                  <a:cubicBezTo>
                    <a:pt x="1833568" y="0"/>
                    <a:pt x="1858618" y="25050"/>
                    <a:pt x="1858618" y="55950"/>
                  </a:cubicBezTo>
                  <a:lnTo>
                    <a:pt x="1858618" y="285145"/>
                  </a:lnTo>
                  <a:cubicBezTo>
                    <a:pt x="1858618" y="299984"/>
                    <a:pt x="1852723" y="314215"/>
                    <a:pt x="1842231" y="324708"/>
                  </a:cubicBezTo>
                  <a:cubicBezTo>
                    <a:pt x="1831738" y="335200"/>
                    <a:pt x="1817507" y="341095"/>
                    <a:pt x="1802668" y="341095"/>
                  </a:cubicBezTo>
                  <a:lnTo>
                    <a:pt x="55950" y="341095"/>
                  </a:lnTo>
                  <a:cubicBezTo>
                    <a:pt x="25050" y="341095"/>
                    <a:pt x="0" y="316045"/>
                    <a:pt x="0" y="285145"/>
                  </a:cubicBezTo>
                  <a:lnTo>
                    <a:pt x="0" y="55950"/>
                  </a:lnTo>
                  <a:cubicBezTo>
                    <a:pt x="0" y="25050"/>
                    <a:pt x="25050" y="0"/>
                    <a:pt x="5595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858618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기본 전투맵으로, 장애물, 적의 위치, 맵의 크기를 조정할 수 있다.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스테이지 별 장애물이 모두 다르다.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00719" y="1856342"/>
            <a:ext cx="1972959" cy="587131"/>
            <a:chOff x="0" y="0"/>
            <a:chExt cx="519627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9627" cy="154635"/>
            </a:xfrm>
            <a:custGeom>
              <a:avLst/>
              <a:gdLst/>
              <a:ahLst/>
              <a:cxnLst/>
              <a:rect r="r" b="b" t="t" l="l"/>
              <a:pathLst>
                <a:path h="154635" w="519627">
                  <a:moveTo>
                    <a:pt x="77318" y="0"/>
                  </a:moveTo>
                  <a:lnTo>
                    <a:pt x="442309" y="0"/>
                  </a:lnTo>
                  <a:cubicBezTo>
                    <a:pt x="485011" y="0"/>
                    <a:pt x="519627" y="34616"/>
                    <a:pt x="519627" y="77318"/>
                  </a:cubicBezTo>
                  <a:lnTo>
                    <a:pt x="519627" y="77318"/>
                  </a:lnTo>
                  <a:cubicBezTo>
                    <a:pt x="519627" y="120019"/>
                    <a:pt x="485011" y="154635"/>
                    <a:pt x="442309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1962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World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68008" y="8546241"/>
            <a:ext cx="12330845" cy="1424118"/>
            <a:chOff x="0" y="0"/>
            <a:chExt cx="3247630" cy="3750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630" cy="375076"/>
            </a:xfrm>
            <a:custGeom>
              <a:avLst/>
              <a:gdLst/>
              <a:ahLst/>
              <a:cxnLst/>
              <a:rect r="r" b="b" t="t" l="l"/>
              <a:pathLst>
                <a:path h="375076" w="3247630">
                  <a:moveTo>
                    <a:pt x="32020" y="0"/>
                  </a:moveTo>
                  <a:lnTo>
                    <a:pt x="3215610" y="0"/>
                  </a:lnTo>
                  <a:cubicBezTo>
                    <a:pt x="3224102" y="0"/>
                    <a:pt x="3232246" y="3374"/>
                    <a:pt x="3238251" y="9379"/>
                  </a:cubicBezTo>
                  <a:cubicBezTo>
                    <a:pt x="3244256" y="15384"/>
                    <a:pt x="3247630" y="23528"/>
                    <a:pt x="3247630" y="32020"/>
                  </a:cubicBezTo>
                  <a:lnTo>
                    <a:pt x="3247630" y="343056"/>
                  </a:lnTo>
                  <a:cubicBezTo>
                    <a:pt x="3247630" y="360740"/>
                    <a:pt x="3233294" y="375076"/>
                    <a:pt x="3215610" y="375076"/>
                  </a:cubicBezTo>
                  <a:lnTo>
                    <a:pt x="32020" y="375076"/>
                  </a:lnTo>
                  <a:cubicBezTo>
                    <a:pt x="23528" y="375076"/>
                    <a:pt x="15384" y="371703"/>
                    <a:pt x="9379" y="365698"/>
                  </a:cubicBezTo>
                  <a:cubicBezTo>
                    <a:pt x="3374" y="359693"/>
                    <a:pt x="0" y="351548"/>
                    <a:pt x="0" y="343056"/>
                  </a:cubicBezTo>
                  <a:lnTo>
                    <a:pt x="0" y="32020"/>
                  </a:lnTo>
                  <a:cubicBezTo>
                    <a:pt x="0" y="14336"/>
                    <a:pt x="14336" y="0"/>
                    <a:pt x="320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247630" cy="432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배경 Surface, 스케일, 터널 길이 등을 초기화하고, 방 경계와 통로를 확정한다.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`create_crop_surface`는 비율 크롭/타일링을 분기해 다양한 방 크기를 안정적으로 만든다.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maps.py에서 얻은 crop_rect를 받은 후 그것이 스폰·투명벽 배치의 기준이 된다.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5532022" y="5275745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14341" y="2443473"/>
            <a:ext cx="6059337" cy="5748307"/>
          </a:xfrm>
          <a:custGeom>
            <a:avLst/>
            <a:gdLst/>
            <a:ahLst/>
            <a:cxnLst/>
            <a:rect r="r" b="b" t="t" l="l"/>
            <a:pathLst>
              <a:path h="5748307" w="6059337">
                <a:moveTo>
                  <a:pt x="0" y="0"/>
                </a:moveTo>
                <a:lnTo>
                  <a:pt x="6059337" y="0"/>
                </a:lnTo>
                <a:lnTo>
                  <a:pt x="6059337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2142766" y="5228120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162971" y="2443473"/>
            <a:ext cx="6011212" cy="5759792"/>
          </a:xfrm>
          <a:custGeom>
            <a:avLst/>
            <a:gdLst/>
            <a:ahLst/>
            <a:cxnLst/>
            <a:rect r="r" b="b" t="t" l="l"/>
            <a:pathLst>
              <a:path h="5759792" w="6011212">
                <a:moveTo>
                  <a:pt x="0" y="0"/>
                </a:moveTo>
                <a:lnTo>
                  <a:pt x="6011212" y="0"/>
                </a:lnTo>
                <a:lnTo>
                  <a:pt x="6011212" y="5759793"/>
                </a:lnTo>
                <a:lnTo>
                  <a:pt x="0" y="5759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168577" y="1856342"/>
            <a:ext cx="3010484" cy="587131"/>
            <a:chOff x="0" y="0"/>
            <a:chExt cx="792885" cy="1546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2885" cy="154635"/>
            </a:xfrm>
            <a:custGeom>
              <a:avLst/>
              <a:gdLst/>
              <a:ahLst/>
              <a:cxnLst/>
              <a:rect r="r" b="b" t="t" l="l"/>
              <a:pathLst>
                <a:path h="154635" w="792885">
                  <a:moveTo>
                    <a:pt x="77318" y="0"/>
                  </a:moveTo>
                  <a:lnTo>
                    <a:pt x="715567" y="0"/>
                  </a:lnTo>
                  <a:cubicBezTo>
                    <a:pt x="758268" y="0"/>
                    <a:pt x="792885" y="34616"/>
                    <a:pt x="792885" y="77318"/>
                  </a:cubicBezTo>
                  <a:lnTo>
                    <a:pt x="792885" y="77318"/>
                  </a:lnTo>
                  <a:cubicBezTo>
                    <a:pt x="792885" y="120019"/>
                    <a:pt x="758268" y="154635"/>
                    <a:pt x="715567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792885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create_crop_surface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H="true" flipV="true">
            <a:off x="12798853" y="9260541"/>
            <a:ext cx="303910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691666" y="2443473"/>
            <a:ext cx="4292584" cy="7422035"/>
          </a:xfrm>
          <a:custGeom>
            <a:avLst/>
            <a:gdLst/>
            <a:ahLst/>
            <a:cxnLst/>
            <a:rect r="r" b="b" t="t" l="l"/>
            <a:pathLst>
              <a:path h="7422035" w="4292584">
                <a:moveTo>
                  <a:pt x="0" y="0"/>
                </a:moveTo>
                <a:lnTo>
                  <a:pt x="4292584" y="0"/>
                </a:lnTo>
                <a:lnTo>
                  <a:pt x="4292584" y="7422035"/>
                </a:lnTo>
                <a:lnTo>
                  <a:pt x="0" y="7422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43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world.py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월드 초기화 &amp; 배경 크롭/타일링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6324797" y="1856342"/>
            <a:ext cx="1659453" cy="587131"/>
            <a:chOff x="0" y="0"/>
            <a:chExt cx="437057" cy="1546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7057" cy="154635"/>
            </a:xfrm>
            <a:custGeom>
              <a:avLst/>
              <a:gdLst/>
              <a:ahLst/>
              <a:cxnLst/>
              <a:rect r="r" b="b" t="t" l="l"/>
              <a:pathLst>
                <a:path h="154635" w="437057">
                  <a:moveTo>
                    <a:pt x="77318" y="0"/>
                  </a:moveTo>
                  <a:lnTo>
                    <a:pt x="359740" y="0"/>
                  </a:lnTo>
                  <a:cubicBezTo>
                    <a:pt x="402441" y="0"/>
                    <a:pt x="437057" y="34616"/>
                    <a:pt x="437057" y="77318"/>
                  </a:cubicBezTo>
                  <a:lnTo>
                    <a:pt x="437057" y="77318"/>
                  </a:lnTo>
                  <a:cubicBezTo>
                    <a:pt x="437057" y="120019"/>
                    <a:pt x="402441" y="154635"/>
                    <a:pt x="35974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370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world.py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40543" y="1533134"/>
            <a:ext cx="2445399" cy="587131"/>
            <a:chOff x="0" y="0"/>
            <a:chExt cx="64405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4056" cy="154635"/>
            </a:xfrm>
            <a:custGeom>
              <a:avLst/>
              <a:gdLst/>
              <a:ahLst/>
              <a:cxnLst/>
              <a:rect r="r" b="b" t="t" l="l"/>
              <a:pathLst>
                <a:path h="154635" w="644056">
                  <a:moveTo>
                    <a:pt x="77318" y="0"/>
                  </a:moveTo>
                  <a:lnTo>
                    <a:pt x="566738" y="0"/>
                  </a:lnTo>
                  <a:cubicBezTo>
                    <a:pt x="609439" y="0"/>
                    <a:pt x="644056" y="34616"/>
                    <a:pt x="644056" y="77318"/>
                  </a:cubicBezTo>
                  <a:lnTo>
                    <a:pt x="644056" y="77318"/>
                  </a:lnTo>
                  <a:cubicBezTo>
                    <a:pt x="644056" y="120019"/>
                    <a:pt x="609439" y="154635"/>
                    <a:pt x="56673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4405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generate_map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68008" y="8651016"/>
            <a:ext cx="12330845" cy="1252668"/>
            <a:chOff x="0" y="0"/>
            <a:chExt cx="3247630" cy="3299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630" cy="329921"/>
            </a:xfrm>
            <a:custGeom>
              <a:avLst/>
              <a:gdLst/>
              <a:ahLst/>
              <a:cxnLst/>
              <a:rect r="r" b="b" t="t" l="l"/>
              <a:pathLst>
                <a:path h="329921" w="3247630">
                  <a:moveTo>
                    <a:pt x="32020" y="0"/>
                  </a:moveTo>
                  <a:lnTo>
                    <a:pt x="3215610" y="0"/>
                  </a:lnTo>
                  <a:cubicBezTo>
                    <a:pt x="3224102" y="0"/>
                    <a:pt x="3232246" y="3374"/>
                    <a:pt x="3238251" y="9379"/>
                  </a:cubicBezTo>
                  <a:cubicBezTo>
                    <a:pt x="3244256" y="15384"/>
                    <a:pt x="3247630" y="23528"/>
                    <a:pt x="3247630" y="32020"/>
                  </a:cubicBezTo>
                  <a:lnTo>
                    <a:pt x="3247630" y="297900"/>
                  </a:lnTo>
                  <a:cubicBezTo>
                    <a:pt x="3247630" y="306393"/>
                    <a:pt x="3244256" y="314537"/>
                    <a:pt x="3238251" y="320542"/>
                  </a:cubicBezTo>
                  <a:cubicBezTo>
                    <a:pt x="3232246" y="326547"/>
                    <a:pt x="3224102" y="329921"/>
                    <a:pt x="3215610" y="329921"/>
                  </a:cubicBezTo>
                  <a:lnTo>
                    <a:pt x="32020" y="329921"/>
                  </a:lnTo>
                  <a:cubicBezTo>
                    <a:pt x="14336" y="329921"/>
                    <a:pt x="0" y="315585"/>
                    <a:pt x="0" y="297900"/>
                  </a:cubicBezTo>
                  <a:lnTo>
                    <a:pt x="0" y="32020"/>
                  </a:lnTo>
                  <a:cubicBezTo>
                    <a:pt x="0" y="14336"/>
                    <a:pt x="14336" y="0"/>
                    <a:pt x="320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247630" cy="387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시작/끝 배치→경로 생성→전투방 확장→연결성 검사 순서로 지형을 구성한다.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획득(A) 방은 규칙에 맞는 후보만 추려 삽입해 흐름을 깨지 않게 한다.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8653573" y="6747092"/>
            <a:ext cx="0" cy="190392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2980155" y="5443718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38228" y="2120265"/>
            <a:ext cx="3647714" cy="6181823"/>
          </a:xfrm>
          <a:custGeom>
            <a:avLst/>
            <a:gdLst/>
            <a:ahLst/>
            <a:cxnLst/>
            <a:rect r="r" b="b" t="t" l="l"/>
            <a:pathLst>
              <a:path h="6181823" w="3647714">
                <a:moveTo>
                  <a:pt x="0" y="0"/>
                </a:moveTo>
                <a:lnTo>
                  <a:pt x="3647714" y="0"/>
                </a:lnTo>
                <a:lnTo>
                  <a:pt x="3647714" y="6181824"/>
                </a:lnTo>
                <a:lnTo>
                  <a:pt x="0" y="618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779011" y="2345343"/>
            <a:ext cx="8477042" cy="5476820"/>
          </a:xfrm>
          <a:custGeom>
            <a:avLst/>
            <a:gdLst/>
            <a:ahLst/>
            <a:cxnLst/>
            <a:rect r="r" b="b" t="t" l="l"/>
            <a:pathLst>
              <a:path h="5476820" w="8477042">
                <a:moveTo>
                  <a:pt x="0" y="0"/>
                </a:moveTo>
                <a:lnTo>
                  <a:pt x="8477042" y="0"/>
                </a:lnTo>
                <a:lnTo>
                  <a:pt x="8477042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world.py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맵 생성 흐름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779011" y="1754063"/>
            <a:ext cx="3654853" cy="587131"/>
            <a:chOff x="0" y="0"/>
            <a:chExt cx="962595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62595" cy="154635"/>
            </a:xfrm>
            <a:custGeom>
              <a:avLst/>
              <a:gdLst/>
              <a:ahLst/>
              <a:cxnLst/>
              <a:rect r="r" b="b" t="t" l="l"/>
              <a:pathLst>
                <a:path h="154635" w="962595">
                  <a:moveTo>
                    <a:pt x="77318" y="0"/>
                  </a:moveTo>
                  <a:lnTo>
                    <a:pt x="885277" y="0"/>
                  </a:lnTo>
                  <a:cubicBezTo>
                    <a:pt x="927979" y="0"/>
                    <a:pt x="962595" y="34616"/>
                    <a:pt x="962595" y="77318"/>
                  </a:cubicBezTo>
                  <a:lnTo>
                    <a:pt x="962595" y="77318"/>
                  </a:lnTo>
                  <a:cubicBezTo>
                    <a:pt x="962595" y="120019"/>
                    <a:pt x="927979" y="154635"/>
                    <a:pt x="885277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962595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place_acquire_rooms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13540561" y="2120265"/>
            <a:ext cx="0" cy="7574845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3726808" y="3430843"/>
            <a:ext cx="4267940" cy="4278753"/>
            <a:chOff x="0" y="0"/>
            <a:chExt cx="1124067" cy="11269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24067" cy="1126914"/>
            </a:xfrm>
            <a:custGeom>
              <a:avLst/>
              <a:gdLst/>
              <a:ahLst/>
              <a:cxnLst/>
              <a:rect r="r" b="b" t="t" l="l"/>
              <a:pathLst>
                <a:path h="1126914" w="1124067">
                  <a:moveTo>
                    <a:pt x="92513" y="0"/>
                  </a:moveTo>
                  <a:lnTo>
                    <a:pt x="1031554" y="0"/>
                  </a:lnTo>
                  <a:cubicBezTo>
                    <a:pt x="1056090" y="0"/>
                    <a:pt x="1079621" y="9747"/>
                    <a:pt x="1096970" y="27096"/>
                  </a:cubicBezTo>
                  <a:cubicBezTo>
                    <a:pt x="1114320" y="44446"/>
                    <a:pt x="1124067" y="67977"/>
                    <a:pt x="1124067" y="92513"/>
                  </a:cubicBezTo>
                  <a:lnTo>
                    <a:pt x="1124067" y="1034402"/>
                  </a:lnTo>
                  <a:cubicBezTo>
                    <a:pt x="1124067" y="1058938"/>
                    <a:pt x="1114320" y="1082469"/>
                    <a:pt x="1096970" y="1099818"/>
                  </a:cubicBezTo>
                  <a:cubicBezTo>
                    <a:pt x="1079621" y="1117168"/>
                    <a:pt x="1056090" y="1126914"/>
                    <a:pt x="1031554" y="1126914"/>
                  </a:cubicBezTo>
                  <a:lnTo>
                    <a:pt x="92513" y="1126914"/>
                  </a:lnTo>
                  <a:cubicBezTo>
                    <a:pt x="67977" y="1126914"/>
                    <a:pt x="44446" y="1117168"/>
                    <a:pt x="27096" y="1099818"/>
                  </a:cubicBezTo>
                  <a:cubicBezTo>
                    <a:pt x="9747" y="1082469"/>
                    <a:pt x="0" y="1058938"/>
                    <a:pt x="0" y="1034402"/>
                  </a:cubicBezTo>
                  <a:lnTo>
                    <a:pt x="0" y="92513"/>
                  </a:lnTo>
                  <a:cubicBezTo>
                    <a:pt x="0" y="67977"/>
                    <a:pt x="9747" y="44446"/>
                    <a:pt x="27096" y="27096"/>
                  </a:cubicBezTo>
                  <a:cubicBezTo>
                    <a:pt x="44446" y="9747"/>
                    <a:pt x="67977" y="0"/>
                    <a:pt x="9251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124067" cy="1184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생성 알고리즘 요약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1.S/E 배치 + 거리 제약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2.단순 축-우선 랜덤 경로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3.경로 복잡도(굴곡) 조건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4.전투방(F) 확장(성장 규칙)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5.연결성 검사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6.획득방(A) 배치(후처리)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08699" y="1621265"/>
            <a:ext cx="2963559" cy="587131"/>
            <a:chOff x="0" y="0"/>
            <a:chExt cx="78052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0526" cy="154635"/>
            </a:xfrm>
            <a:custGeom>
              <a:avLst/>
              <a:gdLst/>
              <a:ahLst/>
              <a:cxnLst/>
              <a:rect r="r" b="b" t="t" l="l"/>
              <a:pathLst>
                <a:path h="154635" w="780526">
                  <a:moveTo>
                    <a:pt x="77318" y="0"/>
                  </a:moveTo>
                  <a:lnTo>
                    <a:pt x="703208" y="0"/>
                  </a:lnTo>
                  <a:cubicBezTo>
                    <a:pt x="723714" y="0"/>
                    <a:pt x="743380" y="8146"/>
                    <a:pt x="757880" y="22646"/>
                  </a:cubicBezTo>
                  <a:cubicBezTo>
                    <a:pt x="772380" y="37146"/>
                    <a:pt x="780526" y="56812"/>
                    <a:pt x="780526" y="77318"/>
                  </a:cubicBezTo>
                  <a:lnTo>
                    <a:pt x="780526" y="77318"/>
                  </a:lnTo>
                  <a:cubicBezTo>
                    <a:pt x="780526" y="120019"/>
                    <a:pt x="745910" y="154635"/>
                    <a:pt x="70320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052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ScatteredBlood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2430570" y="8777202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2430570" y="9878223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2450372" y="877720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18077234" y="875174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545042" y="2234565"/>
            <a:ext cx="3854865" cy="6199040"/>
          </a:xfrm>
          <a:custGeom>
            <a:avLst/>
            <a:gdLst/>
            <a:ahLst/>
            <a:cxnLst/>
            <a:rect r="r" b="b" t="t" l="l"/>
            <a:pathLst>
              <a:path h="6199040" w="3854865">
                <a:moveTo>
                  <a:pt x="0" y="0"/>
                </a:moveTo>
                <a:lnTo>
                  <a:pt x="3854865" y="0"/>
                </a:lnTo>
                <a:lnTo>
                  <a:pt x="3854865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61907" y="2238215"/>
            <a:ext cx="3627524" cy="6290456"/>
          </a:xfrm>
          <a:custGeom>
            <a:avLst/>
            <a:gdLst/>
            <a:ahLst/>
            <a:cxnLst/>
            <a:rect r="r" b="b" t="t" l="l"/>
            <a:pathLst>
              <a:path h="6290456" w="3627524">
                <a:moveTo>
                  <a:pt x="0" y="0"/>
                </a:moveTo>
                <a:lnTo>
                  <a:pt x="3627524" y="0"/>
                </a:lnTo>
                <a:lnTo>
                  <a:pt x="3627524" y="6290456"/>
                </a:lnTo>
                <a:lnTo>
                  <a:pt x="0" y="6290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335682" y="2234565"/>
            <a:ext cx="3447360" cy="6294105"/>
          </a:xfrm>
          <a:custGeom>
            <a:avLst/>
            <a:gdLst/>
            <a:ahLst/>
            <a:cxnLst/>
            <a:rect r="r" b="b" t="t" l="l"/>
            <a:pathLst>
              <a:path h="6294105" w="3447360">
                <a:moveTo>
                  <a:pt x="0" y="0"/>
                </a:moveTo>
                <a:lnTo>
                  <a:pt x="3447360" y="0"/>
                </a:lnTo>
                <a:lnTo>
                  <a:pt x="3447360" y="6294106"/>
                </a:lnTo>
                <a:lnTo>
                  <a:pt x="0" y="6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88234" y="2234565"/>
            <a:ext cx="3784024" cy="5798460"/>
          </a:xfrm>
          <a:custGeom>
            <a:avLst/>
            <a:gdLst/>
            <a:ahLst/>
            <a:cxnLst/>
            <a:rect r="r" b="b" t="t" l="l"/>
            <a:pathLst>
              <a:path h="5798460" w="3784024">
                <a:moveTo>
                  <a:pt x="0" y="0"/>
                </a:moveTo>
                <a:lnTo>
                  <a:pt x="3784024" y="0"/>
                </a:lnTo>
                <a:lnTo>
                  <a:pt x="3784024" y="5798461"/>
                </a:lnTo>
                <a:lnTo>
                  <a:pt x="0" y="5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9732" y="611615"/>
            <a:ext cx="6915837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7"/>
              </a:lnSpc>
            </a:pPr>
            <a:r>
              <a:rPr lang="en-US" sz="4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entities.py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여러가지 개체들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83722" y="8800067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개체들은 무기 고유/적 고유/기타 등등으로 매우 많기에, 몇몇만 간략 소개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335682" y="1643553"/>
            <a:ext cx="2120811" cy="587131"/>
            <a:chOff x="0" y="0"/>
            <a:chExt cx="558567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8567" cy="154635"/>
            </a:xfrm>
            <a:custGeom>
              <a:avLst/>
              <a:gdLst/>
              <a:ahLst/>
              <a:cxnLst/>
              <a:rect r="r" b="b" t="t" l="l"/>
              <a:pathLst>
                <a:path h="154635" w="558567">
                  <a:moveTo>
                    <a:pt x="77318" y="0"/>
                  </a:moveTo>
                  <a:lnTo>
                    <a:pt x="481250" y="0"/>
                  </a:lnTo>
                  <a:cubicBezTo>
                    <a:pt x="523951" y="0"/>
                    <a:pt x="558567" y="34616"/>
                    <a:pt x="558567" y="77318"/>
                  </a:cubicBezTo>
                  <a:lnTo>
                    <a:pt x="558567" y="77318"/>
                  </a:lnTo>
                  <a:cubicBezTo>
                    <a:pt x="558567" y="120019"/>
                    <a:pt x="523951" y="154635"/>
                    <a:pt x="48125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55856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Obstacle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864515" y="1651083"/>
            <a:ext cx="2601087" cy="587131"/>
            <a:chOff x="0" y="0"/>
            <a:chExt cx="685060" cy="1546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85060" cy="154635"/>
            </a:xfrm>
            <a:custGeom>
              <a:avLst/>
              <a:gdLst/>
              <a:ahLst/>
              <a:cxnLst/>
              <a:rect r="r" b="b" t="t" l="l"/>
              <a:pathLst>
                <a:path h="154635" w="685060">
                  <a:moveTo>
                    <a:pt x="77318" y="0"/>
                  </a:moveTo>
                  <a:lnTo>
                    <a:pt x="607742" y="0"/>
                  </a:lnTo>
                  <a:cubicBezTo>
                    <a:pt x="628248" y="0"/>
                    <a:pt x="647914" y="8146"/>
                    <a:pt x="662414" y="22646"/>
                  </a:cubicBezTo>
                  <a:cubicBezTo>
                    <a:pt x="676914" y="37146"/>
                    <a:pt x="685060" y="56812"/>
                    <a:pt x="685060" y="77318"/>
                  </a:cubicBezTo>
                  <a:lnTo>
                    <a:pt x="685060" y="77318"/>
                  </a:lnTo>
                  <a:cubicBezTo>
                    <a:pt x="685060" y="120019"/>
                    <a:pt x="650444" y="154635"/>
                    <a:pt x="607742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68506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FieldWeapon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161907" y="1643553"/>
            <a:ext cx="1620718" cy="587131"/>
            <a:chOff x="0" y="0"/>
            <a:chExt cx="426856" cy="15463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26856" cy="154635"/>
            </a:xfrm>
            <a:custGeom>
              <a:avLst/>
              <a:gdLst/>
              <a:ahLst/>
              <a:cxnLst/>
              <a:rect r="r" b="b" t="t" l="l"/>
              <a:pathLst>
                <a:path h="154635" w="426856">
                  <a:moveTo>
                    <a:pt x="77318" y="0"/>
                  </a:moveTo>
                  <a:lnTo>
                    <a:pt x="349538" y="0"/>
                  </a:lnTo>
                  <a:cubicBezTo>
                    <a:pt x="392239" y="0"/>
                    <a:pt x="426856" y="34616"/>
                    <a:pt x="426856" y="77318"/>
                  </a:cubicBezTo>
                  <a:lnTo>
                    <a:pt x="426856" y="77318"/>
                  </a:lnTo>
                  <a:cubicBezTo>
                    <a:pt x="426856" y="120019"/>
                    <a:pt x="392239" y="154635"/>
                    <a:pt x="34953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42685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Portal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68008" y="8651016"/>
            <a:ext cx="11674758" cy="1252668"/>
            <a:chOff x="0" y="0"/>
            <a:chExt cx="3074834" cy="32992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074833" cy="329921"/>
            </a:xfrm>
            <a:custGeom>
              <a:avLst/>
              <a:gdLst/>
              <a:ahLst/>
              <a:cxnLst/>
              <a:rect r="r" b="b" t="t" l="l"/>
              <a:pathLst>
                <a:path h="329921" w="3074833">
                  <a:moveTo>
                    <a:pt x="33820" y="0"/>
                  </a:moveTo>
                  <a:lnTo>
                    <a:pt x="3041014" y="0"/>
                  </a:lnTo>
                  <a:cubicBezTo>
                    <a:pt x="3059692" y="0"/>
                    <a:pt x="3074833" y="15142"/>
                    <a:pt x="3074833" y="33820"/>
                  </a:cubicBezTo>
                  <a:lnTo>
                    <a:pt x="3074833" y="296101"/>
                  </a:lnTo>
                  <a:cubicBezTo>
                    <a:pt x="3074833" y="305071"/>
                    <a:pt x="3071270" y="313673"/>
                    <a:pt x="3064928" y="320015"/>
                  </a:cubicBezTo>
                  <a:cubicBezTo>
                    <a:pt x="3058585" y="326358"/>
                    <a:pt x="3049983" y="329921"/>
                    <a:pt x="3041014" y="329921"/>
                  </a:cubicBezTo>
                  <a:lnTo>
                    <a:pt x="33820" y="329921"/>
                  </a:lnTo>
                  <a:cubicBezTo>
                    <a:pt x="15142" y="329921"/>
                    <a:pt x="0" y="314779"/>
                    <a:pt x="0" y="296101"/>
                  </a:cubicBezTo>
                  <a:lnTo>
                    <a:pt x="0" y="33820"/>
                  </a:lnTo>
                  <a:cubicBezTo>
                    <a:pt x="0" y="15142"/>
                    <a:pt x="15142" y="0"/>
                    <a:pt x="338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074834" cy="387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상황에 맞는 개체를 생성하므로써 게임의 완성도를 높인다.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def draw를 잘 조정해서 최적화를 통해 프레임을 높인다.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4953970" y="1923085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9181444" y="1923085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13813754" y="2012185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74293" y="1269211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draw_status_tab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4029074" y="457299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14341" y="1856342"/>
            <a:ext cx="5249158" cy="6324872"/>
          </a:xfrm>
          <a:custGeom>
            <a:avLst/>
            <a:gdLst/>
            <a:ahLst/>
            <a:cxnLst/>
            <a:rect r="r" b="b" t="t" l="l"/>
            <a:pathLst>
              <a:path h="6324872" w="5249158">
                <a:moveTo>
                  <a:pt x="0" y="0"/>
                </a:moveTo>
                <a:lnTo>
                  <a:pt x="5249158" y="0"/>
                </a:lnTo>
                <a:lnTo>
                  <a:pt x="5249158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348338" y="1856342"/>
            <a:ext cx="4438179" cy="6315870"/>
          </a:xfrm>
          <a:custGeom>
            <a:avLst/>
            <a:gdLst/>
            <a:ahLst/>
            <a:cxnLst/>
            <a:rect r="r" b="b" t="t" l="l"/>
            <a:pathLst>
              <a:path h="6315870" w="4438179">
                <a:moveTo>
                  <a:pt x="0" y="0"/>
                </a:moveTo>
                <a:lnTo>
                  <a:pt x="4438179" y="0"/>
                </a:lnTo>
                <a:lnTo>
                  <a:pt x="4438179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321836" y="2246306"/>
            <a:ext cx="4097339" cy="6294105"/>
          </a:xfrm>
          <a:custGeom>
            <a:avLst/>
            <a:gdLst/>
            <a:ahLst/>
            <a:cxnLst/>
            <a:rect r="r" b="b" t="t" l="l"/>
            <a:pathLst>
              <a:path h="6294105" w="4097339">
                <a:moveTo>
                  <a:pt x="0" y="0"/>
                </a:moveTo>
                <a:lnTo>
                  <a:pt x="4097339" y="0"/>
                </a:lnTo>
                <a:lnTo>
                  <a:pt x="4097339" y="6294106"/>
                </a:lnTo>
                <a:lnTo>
                  <a:pt x="0" y="6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ui.py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여러가지 UI들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36086" y="1640220"/>
            <a:ext cx="4511362" cy="587131"/>
            <a:chOff x="0" y="0"/>
            <a:chExt cx="1188178" cy="1546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8178" cy="154635"/>
            </a:xfrm>
            <a:custGeom>
              <a:avLst/>
              <a:gdLst/>
              <a:ahLst/>
              <a:cxnLst/>
              <a:rect r="r" b="b" t="t" l="l"/>
              <a:pathLst>
                <a:path h="154635" w="1188178">
                  <a:moveTo>
                    <a:pt x="77318" y="0"/>
                  </a:moveTo>
                  <a:lnTo>
                    <a:pt x="1110860" y="0"/>
                  </a:lnTo>
                  <a:cubicBezTo>
                    <a:pt x="1153561" y="0"/>
                    <a:pt x="1188178" y="34616"/>
                    <a:pt x="1188178" y="77318"/>
                  </a:cubicBezTo>
                  <a:lnTo>
                    <a:pt x="1188178" y="77318"/>
                  </a:lnTo>
                  <a:cubicBezTo>
                    <a:pt x="1188178" y="120019"/>
                    <a:pt x="1153561" y="154635"/>
                    <a:pt x="111086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88178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draw_dialogue_box_with_choices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2142766" y="8775422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2142766" y="9876443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12162568" y="877542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17789431" y="874996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12295919" y="8798287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UI들은 각자 상황에 맞는 UI들이 너무 많기에, 몇몇만 간략 소개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61328" y="8540412"/>
            <a:ext cx="11674758" cy="1405700"/>
            <a:chOff x="0" y="0"/>
            <a:chExt cx="3074834" cy="3702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74833" cy="370225"/>
            </a:xfrm>
            <a:custGeom>
              <a:avLst/>
              <a:gdLst/>
              <a:ahLst/>
              <a:cxnLst/>
              <a:rect r="r" b="b" t="t" l="l"/>
              <a:pathLst>
                <a:path h="370225" w="3074833">
                  <a:moveTo>
                    <a:pt x="33820" y="0"/>
                  </a:moveTo>
                  <a:lnTo>
                    <a:pt x="3041014" y="0"/>
                  </a:lnTo>
                  <a:cubicBezTo>
                    <a:pt x="3059692" y="0"/>
                    <a:pt x="3074833" y="15142"/>
                    <a:pt x="3074833" y="33820"/>
                  </a:cubicBezTo>
                  <a:lnTo>
                    <a:pt x="3074833" y="336406"/>
                  </a:lnTo>
                  <a:cubicBezTo>
                    <a:pt x="3074833" y="345375"/>
                    <a:pt x="3071270" y="353977"/>
                    <a:pt x="3064928" y="360320"/>
                  </a:cubicBezTo>
                  <a:cubicBezTo>
                    <a:pt x="3058585" y="366662"/>
                    <a:pt x="3049983" y="370225"/>
                    <a:pt x="3041014" y="370225"/>
                  </a:cubicBezTo>
                  <a:lnTo>
                    <a:pt x="33820" y="370225"/>
                  </a:lnTo>
                  <a:cubicBezTo>
                    <a:pt x="15142" y="370225"/>
                    <a:pt x="0" y="355084"/>
                    <a:pt x="0" y="336406"/>
                  </a:cubicBezTo>
                  <a:lnTo>
                    <a:pt x="0" y="33820"/>
                  </a:lnTo>
                  <a:cubicBezTo>
                    <a:pt x="0" y="15142"/>
                    <a:pt x="15142" y="0"/>
                    <a:pt x="338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3074834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상황에 맞는 UI를 보여주면서 게임의 완성도를 높인다.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def draw_dialogue_box_with_choices에선 반투명 카드로 최근 대화 몇 줄을 스택처럼 겹쳐 맥락을 유지한다.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1712236" y="2010301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01745" y="1550632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Collider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36468" y="8274779"/>
            <a:ext cx="12698089" cy="1542709"/>
            <a:chOff x="0" y="0"/>
            <a:chExt cx="3344353" cy="4063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44352" cy="406310"/>
            </a:xfrm>
            <a:custGeom>
              <a:avLst/>
              <a:gdLst/>
              <a:ahLst/>
              <a:cxnLst/>
              <a:rect r="r" b="b" t="t" l="l"/>
              <a:pathLst>
                <a:path h="406310" w="3344352">
                  <a:moveTo>
                    <a:pt x="31094" y="0"/>
                  </a:moveTo>
                  <a:lnTo>
                    <a:pt x="3313258" y="0"/>
                  </a:lnTo>
                  <a:cubicBezTo>
                    <a:pt x="3321505" y="0"/>
                    <a:pt x="3329414" y="3276"/>
                    <a:pt x="3335245" y="9107"/>
                  </a:cubicBezTo>
                  <a:cubicBezTo>
                    <a:pt x="3341076" y="14939"/>
                    <a:pt x="3344352" y="22848"/>
                    <a:pt x="3344352" y="31094"/>
                  </a:cubicBezTo>
                  <a:lnTo>
                    <a:pt x="3344352" y="375216"/>
                  </a:lnTo>
                  <a:cubicBezTo>
                    <a:pt x="3344352" y="383463"/>
                    <a:pt x="3341076" y="391372"/>
                    <a:pt x="3335245" y="397203"/>
                  </a:cubicBezTo>
                  <a:cubicBezTo>
                    <a:pt x="3329414" y="403034"/>
                    <a:pt x="3321505" y="406310"/>
                    <a:pt x="3313258" y="406310"/>
                  </a:cubicBezTo>
                  <a:lnTo>
                    <a:pt x="31094" y="406310"/>
                  </a:lnTo>
                  <a:cubicBezTo>
                    <a:pt x="22848" y="406310"/>
                    <a:pt x="14939" y="403034"/>
                    <a:pt x="9107" y="397203"/>
                  </a:cubicBezTo>
                  <a:cubicBezTo>
                    <a:pt x="3276" y="391372"/>
                    <a:pt x="0" y="383463"/>
                    <a:pt x="0" y="375216"/>
                  </a:cubicBezTo>
                  <a:lnTo>
                    <a:pt x="0" y="31094"/>
                  </a:lnTo>
                  <a:cubicBezTo>
                    <a:pt x="0" y="22848"/>
                    <a:pt x="3276" y="14939"/>
                    <a:pt x="9107" y="9107"/>
                  </a:cubicBezTo>
                  <a:cubicBezTo>
                    <a:pt x="14939" y="3276"/>
                    <a:pt x="22848" y="0"/>
                    <a:pt x="3109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344353" cy="463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원/타원/직사각형의 변수를 일관된 좌표계로 관리한다.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거리·반지름 비교로 빠르게 충돌을 판단하고, 침투량/정규 방향으로 밀어내는 값을 계산한다.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원형 기준으로 구현해 탄환/적/플레이어 공통 처리에 유리하다.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4553577" y="475167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69972" y="2137764"/>
            <a:ext cx="5425262" cy="6022715"/>
          </a:xfrm>
          <a:custGeom>
            <a:avLst/>
            <a:gdLst/>
            <a:ahLst/>
            <a:cxnLst/>
            <a:rect r="r" b="b" t="t" l="l"/>
            <a:pathLst>
              <a:path h="6022715" w="5425262">
                <a:moveTo>
                  <a:pt x="0" y="0"/>
                </a:moveTo>
                <a:lnTo>
                  <a:pt x="5425261" y="0"/>
                </a:lnTo>
                <a:lnTo>
                  <a:pt x="5425261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0213953" y="4704046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305276" y="2137764"/>
            <a:ext cx="4840757" cy="6022715"/>
          </a:xfrm>
          <a:custGeom>
            <a:avLst/>
            <a:gdLst/>
            <a:ahLst/>
            <a:cxnLst/>
            <a:rect r="r" b="b" t="t" l="l"/>
            <a:pathLst>
              <a:path h="6022715" w="4840757">
                <a:moveTo>
                  <a:pt x="0" y="0"/>
                </a:moveTo>
                <a:lnTo>
                  <a:pt x="4840758" y="0"/>
                </a:lnTo>
                <a:lnTo>
                  <a:pt x="4840758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15552831" y="6762633"/>
            <a:ext cx="0" cy="228350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555609" y="2137764"/>
            <a:ext cx="6318258" cy="5718200"/>
          </a:xfrm>
          <a:custGeom>
            <a:avLst/>
            <a:gdLst/>
            <a:ahLst/>
            <a:cxnLst/>
            <a:rect r="r" b="b" t="t" l="l"/>
            <a:pathLst>
              <a:path h="5718200" w="6318258">
                <a:moveTo>
                  <a:pt x="0" y="0"/>
                </a:moveTo>
                <a:lnTo>
                  <a:pt x="6318258" y="0"/>
                </a:lnTo>
                <a:lnTo>
                  <a:pt x="6318258" y="5718200"/>
                </a:lnTo>
                <a:lnTo>
                  <a:pt x="0" y="5718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611615"/>
            <a:ext cx="6915837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7"/>
              </a:lnSpc>
            </a:pPr>
            <a:r>
              <a:rPr lang="en-US" sz="4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collider.py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충돌 도형</a:t>
            </a:r>
          </a:p>
        </p:txBody>
      </p:sp>
      <p:sp>
        <p:nvSpPr>
          <p:cNvPr name="AutoShape 25" id="25"/>
          <p:cNvSpPr/>
          <p:nvPr/>
        </p:nvSpPr>
        <p:spPr>
          <a:xfrm flipH="true">
            <a:off x="13234556" y="9046133"/>
            <a:ext cx="2318275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73962" y="1621265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config.py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2285455" y="9134493"/>
            <a:ext cx="224880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536468" y="8363139"/>
            <a:ext cx="11748987" cy="1542709"/>
            <a:chOff x="0" y="0"/>
            <a:chExt cx="3094383" cy="4063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94383" cy="406310"/>
            </a:xfrm>
            <a:custGeom>
              <a:avLst/>
              <a:gdLst/>
              <a:ahLst/>
              <a:cxnLst/>
              <a:rect r="r" b="b" t="t" l="l"/>
              <a:pathLst>
                <a:path h="406310" w="3094383">
                  <a:moveTo>
                    <a:pt x="33606" y="0"/>
                  </a:moveTo>
                  <a:lnTo>
                    <a:pt x="3060777" y="0"/>
                  </a:lnTo>
                  <a:cubicBezTo>
                    <a:pt x="3069690" y="0"/>
                    <a:pt x="3078238" y="3541"/>
                    <a:pt x="3084540" y="9843"/>
                  </a:cubicBezTo>
                  <a:cubicBezTo>
                    <a:pt x="3090843" y="16145"/>
                    <a:pt x="3094383" y="24693"/>
                    <a:pt x="3094383" y="33606"/>
                  </a:cubicBezTo>
                  <a:lnTo>
                    <a:pt x="3094383" y="372704"/>
                  </a:lnTo>
                  <a:cubicBezTo>
                    <a:pt x="3094383" y="381617"/>
                    <a:pt x="3090843" y="390165"/>
                    <a:pt x="3084540" y="396467"/>
                  </a:cubicBezTo>
                  <a:cubicBezTo>
                    <a:pt x="3078238" y="402770"/>
                    <a:pt x="3069690" y="406310"/>
                    <a:pt x="3060777" y="406310"/>
                  </a:cubicBezTo>
                  <a:lnTo>
                    <a:pt x="33606" y="406310"/>
                  </a:lnTo>
                  <a:cubicBezTo>
                    <a:pt x="15046" y="406310"/>
                    <a:pt x="0" y="391264"/>
                    <a:pt x="0" y="372704"/>
                  </a:cubicBezTo>
                  <a:lnTo>
                    <a:pt x="0" y="33606"/>
                  </a:lnTo>
                  <a:cubicBezTo>
                    <a:pt x="0" y="24693"/>
                    <a:pt x="3541" y="16145"/>
                    <a:pt x="9843" y="9843"/>
                  </a:cubicBezTo>
                  <a:cubicBezTo>
                    <a:pt x="16145" y="3541"/>
                    <a:pt x="24693" y="0"/>
                    <a:pt x="33606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094383" cy="463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해상도·스케일·자원 경로 같은 전역 변수가 여기에서 고정된다.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방 수/보스 맵 인덱스/가중치 등 스테이지별 리스트를 묶어 난이도 곡선을 설계한다.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상점의 기준치 전역 변수가 여기에서 고정된다.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4845720" y="4220330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347890" y="2217086"/>
            <a:ext cx="4015279" cy="5746003"/>
          </a:xfrm>
          <a:custGeom>
            <a:avLst/>
            <a:gdLst/>
            <a:ahLst/>
            <a:cxnLst/>
            <a:rect r="r" b="b" t="t" l="l"/>
            <a:pathLst>
              <a:path h="5746003" w="4015279">
                <a:moveTo>
                  <a:pt x="0" y="0"/>
                </a:moveTo>
                <a:lnTo>
                  <a:pt x="4015279" y="0"/>
                </a:lnTo>
                <a:lnTo>
                  <a:pt x="4015279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1394338" y="4267955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187377" y="2155755"/>
            <a:ext cx="5565769" cy="5697150"/>
          </a:xfrm>
          <a:custGeom>
            <a:avLst/>
            <a:gdLst/>
            <a:ahLst/>
            <a:cxnLst/>
            <a:rect r="r" b="b" t="t" l="l"/>
            <a:pathLst>
              <a:path h="5697150" w="5565769">
                <a:moveTo>
                  <a:pt x="0" y="0"/>
                </a:moveTo>
                <a:lnTo>
                  <a:pt x="5565768" y="0"/>
                </a:lnTo>
                <a:lnTo>
                  <a:pt x="5565768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H="true" flipV="true">
            <a:off x="14486636" y="6932577"/>
            <a:ext cx="0" cy="220191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745052" y="1972120"/>
            <a:ext cx="3267482" cy="6342759"/>
          </a:xfrm>
          <a:custGeom>
            <a:avLst/>
            <a:gdLst/>
            <a:ahLst/>
            <a:cxnLst/>
            <a:rect r="r" b="b" t="t" l="l"/>
            <a:pathLst>
              <a:path h="6342759" w="3267482">
                <a:moveTo>
                  <a:pt x="0" y="0"/>
                </a:moveTo>
                <a:lnTo>
                  <a:pt x="3267482" y="0"/>
                </a:lnTo>
                <a:lnTo>
                  <a:pt x="3267482" y="6342760"/>
                </a:lnTo>
                <a:lnTo>
                  <a:pt x="0" y="6342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30665"/>
            <a:ext cx="6915837" cy="7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2"/>
              </a:lnSpc>
            </a:pPr>
            <a:r>
              <a:rPr lang="en-US" sz="48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config.py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화면/전역 상수, 스테이지 묶음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59622" y="421245"/>
            <a:ext cx="8968756" cy="113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3"/>
              </a:lnSpc>
              <a:spcBef>
                <a:spcPct val="0"/>
              </a:spcBef>
            </a:pPr>
            <a:r>
              <a:rPr lang="en-US" sz="697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초중교급 1인개발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2490" y="2297141"/>
            <a:ext cx="8399535" cy="86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90"/>
              </a:lnSpc>
              <a:spcBef>
                <a:spcPct val="0"/>
              </a:spcBef>
            </a:pPr>
            <a:r>
              <a:rPr lang="en-US" sz="46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홍승표[팀장]</a:t>
            </a:r>
          </a:p>
        </p:txBody>
      </p:sp>
      <p:sp>
        <p:nvSpPr>
          <p:cNvPr name="AutoShape 8" id="8"/>
          <p:cNvSpPr/>
          <p:nvPr/>
        </p:nvSpPr>
        <p:spPr>
          <a:xfrm>
            <a:off x="1357331" y="6932488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7341204" y="2335241"/>
            <a:ext cx="12599678" cy="418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게임 기획 및 시스템 설계</a:t>
            </a:r>
          </a:p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내 모든 코드 구현</a:t>
            </a:r>
          </a:p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아트 에셋 제작 및 수집</a:t>
            </a:r>
          </a:p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사운드 리소스 수집 및 편집</a:t>
            </a:r>
          </a:p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UI/UX 디자인 및 구현</a:t>
            </a:r>
          </a:p>
          <a:p>
            <a:pPr algn="just">
              <a:lnSpc>
                <a:spcPts val="4742"/>
              </a:lnSpc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밸런싱 및 디버깅</a:t>
            </a:r>
          </a:p>
          <a:p>
            <a:pPr algn="just" marL="0" indent="0" lvl="0">
              <a:lnSpc>
                <a:spcPts val="4742"/>
              </a:lnSpc>
              <a:spcBef>
                <a:spcPct val="0"/>
              </a:spcBef>
            </a:pPr>
            <a:r>
              <a:rPr lang="en-US" sz="3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프로젝트 관리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872" y="7192431"/>
            <a:ext cx="8399535" cy="83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84"/>
              </a:lnSpc>
              <a:spcBef>
                <a:spcPct val="0"/>
              </a:spcBef>
            </a:pPr>
            <a:r>
              <a:rPr lang="en-US" sz="4499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ChatGPT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1204" y="7249581"/>
            <a:ext cx="12599678" cy="1659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36"/>
              </a:lnSpc>
            </a:pPr>
            <a:r>
              <a:rPr lang="en-US" sz="2899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코드 구현 도움</a:t>
            </a:r>
          </a:p>
          <a:p>
            <a:pPr algn="just">
              <a:lnSpc>
                <a:spcPts val="4436"/>
              </a:lnSpc>
            </a:pPr>
            <a:r>
              <a:rPr lang="en-US" sz="2899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이미지 제작 도움</a:t>
            </a:r>
          </a:p>
          <a:p>
            <a:pPr algn="just" marL="0" indent="0" lvl="0">
              <a:lnSpc>
                <a:spcPts val="4436"/>
              </a:lnSpc>
              <a:spcBef>
                <a:spcPct val="0"/>
              </a:spcBef>
            </a:pPr>
            <a:r>
              <a:rPr lang="en-US" sz="2899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밸런싱 및 디버깅 도움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394018" y="4874553"/>
            <a:ext cx="339335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79771" y="1754063"/>
            <a:ext cx="5214247" cy="587131"/>
            <a:chOff x="0" y="0"/>
            <a:chExt cx="1373300" cy="1546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3300" cy="154635"/>
            </a:xfrm>
            <a:custGeom>
              <a:avLst/>
              <a:gdLst/>
              <a:ahLst/>
              <a:cxnLst/>
              <a:rect r="r" b="b" t="t" l="l"/>
              <a:pathLst>
                <a:path h="154635" w="1373300">
                  <a:moveTo>
                    <a:pt x="75723" y="0"/>
                  </a:moveTo>
                  <a:lnTo>
                    <a:pt x="1297577" y="0"/>
                  </a:lnTo>
                  <a:cubicBezTo>
                    <a:pt x="1317660" y="0"/>
                    <a:pt x="1336920" y="7978"/>
                    <a:pt x="1351121" y="22179"/>
                  </a:cubicBezTo>
                  <a:cubicBezTo>
                    <a:pt x="1365322" y="36380"/>
                    <a:pt x="1373300" y="55640"/>
                    <a:pt x="1373300" y="75723"/>
                  </a:cubicBezTo>
                  <a:lnTo>
                    <a:pt x="1373300" y="78913"/>
                  </a:lnTo>
                  <a:cubicBezTo>
                    <a:pt x="1373300" y="120733"/>
                    <a:pt x="1339397" y="154635"/>
                    <a:pt x="1297577" y="154635"/>
                  </a:cubicBezTo>
                  <a:lnTo>
                    <a:pt x="75723" y="154635"/>
                  </a:lnTo>
                  <a:cubicBezTo>
                    <a:pt x="55640" y="154635"/>
                    <a:pt x="36380" y="146658"/>
                    <a:pt x="22179" y="132457"/>
                  </a:cubicBezTo>
                  <a:cubicBezTo>
                    <a:pt x="7978" y="118256"/>
                    <a:pt x="0" y="98995"/>
                    <a:pt x="0" y="78913"/>
                  </a:cubicBezTo>
                  <a:lnTo>
                    <a:pt x="0" y="75723"/>
                  </a:lnTo>
                  <a:cubicBezTo>
                    <a:pt x="0" y="55640"/>
                    <a:pt x="7978" y="36380"/>
                    <a:pt x="22179" y="22179"/>
                  </a:cubicBezTo>
                  <a:cubicBezTo>
                    <a:pt x="36380" y="7978"/>
                    <a:pt x="55640" y="0"/>
                    <a:pt x="7572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7330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generate_obstacles_from_map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0368" y="8073470"/>
            <a:ext cx="10487004" cy="1714195"/>
            <a:chOff x="0" y="0"/>
            <a:chExt cx="2762009" cy="4514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62009" cy="451475"/>
            </a:xfrm>
            <a:custGeom>
              <a:avLst/>
              <a:gdLst/>
              <a:ahLst/>
              <a:cxnLst/>
              <a:rect r="r" b="b" t="t" l="l"/>
              <a:pathLst>
                <a:path h="451475" w="2762009">
                  <a:moveTo>
                    <a:pt x="37650" y="0"/>
                  </a:moveTo>
                  <a:lnTo>
                    <a:pt x="2724359" y="0"/>
                  </a:lnTo>
                  <a:cubicBezTo>
                    <a:pt x="2745153" y="0"/>
                    <a:pt x="2762009" y="16857"/>
                    <a:pt x="2762009" y="37650"/>
                  </a:cubicBezTo>
                  <a:lnTo>
                    <a:pt x="2762009" y="413825"/>
                  </a:lnTo>
                  <a:cubicBezTo>
                    <a:pt x="2762009" y="423811"/>
                    <a:pt x="2758043" y="433387"/>
                    <a:pt x="2750982" y="440448"/>
                  </a:cubicBezTo>
                  <a:cubicBezTo>
                    <a:pt x="2743921" y="447509"/>
                    <a:pt x="2734345" y="451475"/>
                    <a:pt x="2724359" y="451475"/>
                  </a:cubicBezTo>
                  <a:lnTo>
                    <a:pt x="37650" y="451475"/>
                  </a:lnTo>
                  <a:cubicBezTo>
                    <a:pt x="27665" y="451475"/>
                    <a:pt x="18088" y="447509"/>
                    <a:pt x="11027" y="440448"/>
                  </a:cubicBezTo>
                  <a:cubicBezTo>
                    <a:pt x="3967" y="433387"/>
                    <a:pt x="0" y="423811"/>
                    <a:pt x="0" y="413825"/>
                  </a:cubicBezTo>
                  <a:lnTo>
                    <a:pt x="0" y="37650"/>
                  </a:lnTo>
                  <a:cubicBezTo>
                    <a:pt x="0" y="27665"/>
                    <a:pt x="3967" y="18088"/>
                    <a:pt x="11027" y="11027"/>
                  </a:cubicBezTo>
                  <a:cubicBezTo>
                    <a:pt x="18088" y="3967"/>
                    <a:pt x="27665" y="0"/>
                    <a:pt x="3765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762009" cy="50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정의를 화면 스케일에 맞춰 좌표 변환하고, 중심 정렬 규칙을 적용한다.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타입별로 이미지/충돌체를 생성하는 전 단계로 공통 배치 로직을 담당한다.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통일된 좌표계로 이후 충돌/렌더가 단순해진다.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나무는 덮개 커버와 밑둥을 분리해 상단은 가리고 하단은 통과 가능하게 한다.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15608" y="2354622"/>
            <a:ext cx="8589473" cy="4627427"/>
          </a:xfrm>
          <a:custGeom>
            <a:avLst/>
            <a:gdLst/>
            <a:ahLst/>
            <a:cxnLst/>
            <a:rect r="r" b="b" t="t" l="l"/>
            <a:pathLst>
              <a:path h="4627427" w="8589473">
                <a:moveTo>
                  <a:pt x="0" y="0"/>
                </a:moveTo>
                <a:lnTo>
                  <a:pt x="8589473" y="0"/>
                </a:lnTo>
                <a:lnTo>
                  <a:pt x="8589473" y="4627427"/>
                </a:lnTo>
                <a:lnTo>
                  <a:pt x="0" y="4627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>
            <a:off x="5428058" y="7425770"/>
            <a:ext cx="535931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787372" y="2010301"/>
            <a:ext cx="7202716" cy="7564057"/>
          </a:xfrm>
          <a:custGeom>
            <a:avLst/>
            <a:gdLst/>
            <a:ahLst/>
            <a:cxnLst/>
            <a:rect r="r" b="b" t="t" l="l"/>
            <a:pathLst>
              <a:path h="7564057" w="7202716">
                <a:moveTo>
                  <a:pt x="0" y="0"/>
                </a:moveTo>
                <a:lnTo>
                  <a:pt x="7202716" y="0"/>
                </a:lnTo>
                <a:lnTo>
                  <a:pt x="7202716" y="7564057"/>
                </a:lnTo>
                <a:lnTo>
                  <a:pt x="0" y="7564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obstacle_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장애물 배치 루프</a:t>
            </a:r>
          </a:p>
        </p:txBody>
      </p:sp>
      <p:sp>
        <p:nvSpPr>
          <p:cNvPr name="AutoShape 23" id="23"/>
          <p:cNvSpPr/>
          <p:nvPr/>
        </p:nvSpPr>
        <p:spPr>
          <a:xfrm>
            <a:off x="5428058" y="7378145"/>
            <a:ext cx="0" cy="69532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68008" y="1874598"/>
            <a:ext cx="4201840" cy="587131"/>
            <a:chOff x="0" y="0"/>
            <a:chExt cx="1106657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6657" cy="154635"/>
            </a:xfrm>
            <a:custGeom>
              <a:avLst/>
              <a:gdLst/>
              <a:ahLst/>
              <a:cxnLst/>
              <a:rect r="r" b="b" t="t" l="l"/>
              <a:pathLst>
                <a:path h="154635" w="1106657">
                  <a:moveTo>
                    <a:pt x="77318" y="0"/>
                  </a:moveTo>
                  <a:lnTo>
                    <a:pt x="1029340" y="0"/>
                  </a:lnTo>
                  <a:cubicBezTo>
                    <a:pt x="1072041" y="0"/>
                    <a:pt x="1106657" y="34616"/>
                    <a:pt x="1106657" y="77318"/>
                  </a:cubicBezTo>
                  <a:lnTo>
                    <a:pt x="1106657" y="77318"/>
                  </a:lnTo>
                  <a:cubicBezTo>
                    <a:pt x="1106657" y="120019"/>
                    <a:pt x="1072041" y="154635"/>
                    <a:pt x="102934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066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_create_colliders_for_image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2467" y="8466117"/>
            <a:ext cx="11962562" cy="1405700"/>
            <a:chOff x="0" y="0"/>
            <a:chExt cx="3150634" cy="370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50634" cy="370225"/>
            </a:xfrm>
            <a:custGeom>
              <a:avLst/>
              <a:gdLst/>
              <a:ahLst/>
              <a:cxnLst/>
              <a:rect r="r" b="b" t="t" l="l"/>
              <a:pathLst>
                <a:path h="370225" w="3150634">
                  <a:moveTo>
                    <a:pt x="33006" y="0"/>
                  </a:moveTo>
                  <a:lnTo>
                    <a:pt x="3117628" y="0"/>
                  </a:lnTo>
                  <a:cubicBezTo>
                    <a:pt x="3135856" y="0"/>
                    <a:pt x="3150634" y="14777"/>
                    <a:pt x="3150634" y="33006"/>
                  </a:cubicBezTo>
                  <a:lnTo>
                    <a:pt x="3150634" y="337219"/>
                  </a:lnTo>
                  <a:cubicBezTo>
                    <a:pt x="3150634" y="345973"/>
                    <a:pt x="3147156" y="354368"/>
                    <a:pt x="3140966" y="360558"/>
                  </a:cubicBezTo>
                  <a:cubicBezTo>
                    <a:pt x="3134776" y="366748"/>
                    <a:pt x="3126381" y="370225"/>
                    <a:pt x="3117628" y="370225"/>
                  </a:cubicBezTo>
                  <a:lnTo>
                    <a:pt x="33006" y="370225"/>
                  </a:lnTo>
                  <a:cubicBezTo>
                    <a:pt x="14777" y="370225"/>
                    <a:pt x="0" y="355448"/>
                    <a:pt x="0" y="337219"/>
                  </a:cubicBezTo>
                  <a:lnTo>
                    <a:pt x="0" y="33006"/>
                  </a:lnTo>
                  <a:cubicBezTo>
                    <a:pt x="0" y="14777"/>
                    <a:pt x="14777" y="0"/>
                    <a:pt x="33006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150634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지형 종류에 따라 타원/사각 콜라이더를 조합해 실제 통행/시야/피탄을 제어한다.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각 장애물마다 콜라이더를 생성하고, 총알 통과(연못, 구덩이)가 가능한 옵션을 부여한다.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 규칙 덕분에 다양한 타일을 한 엔진에서 자연스럽게 다룬다.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5739416" y="4557815"/>
            <a:ext cx="0" cy="465286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12285029" y="9210675"/>
            <a:ext cx="35020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4178041" y="486255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468008" y="2458325"/>
            <a:ext cx="5835740" cy="5281983"/>
          </a:xfrm>
          <a:custGeom>
            <a:avLst/>
            <a:gdLst/>
            <a:ahLst/>
            <a:cxnLst/>
            <a:rect r="r" b="b" t="t" l="l"/>
            <a:pathLst>
              <a:path h="5281983" w="5835740">
                <a:moveTo>
                  <a:pt x="0" y="0"/>
                </a:moveTo>
                <a:lnTo>
                  <a:pt x="5835740" y="0"/>
                </a:lnTo>
                <a:lnTo>
                  <a:pt x="5835740" y="5281984"/>
                </a:lnTo>
                <a:lnTo>
                  <a:pt x="0" y="528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9823502" y="486255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6497305" y="2168164"/>
            <a:ext cx="5451905" cy="6174128"/>
          </a:xfrm>
          <a:custGeom>
            <a:avLst/>
            <a:gdLst/>
            <a:ahLst/>
            <a:cxnLst/>
            <a:rect r="r" b="b" t="t" l="l"/>
            <a:pathLst>
              <a:path h="6174128" w="5451905">
                <a:moveTo>
                  <a:pt x="0" y="0"/>
                </a:moveTo>
                <a:lnTo>
                  <a:pt x="5451904" y="0"/>
                </a:lnTo>
                <a:lnTo>
                  <a:pt x="5451904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142766" y="2166237"/>
            <a:ext cx="5683378" cy="6176054"/>
          </a:xfrm>
          <a:custGeom>
            <a:avLst/>
            <a:gdLst/>
            <a:ahLst/>
            <a:cxnLst/>
            <a:rect r="r" b="b" t="t" l="l"/>
            <a:pathLst>
              <a:path h="6176054" w="5683378">
                <a:moveTo>
                  <a:pt x="0" y="0"/>
                </a:moveTo>
                <a:lnTo>
                  <a:pt x="5683378" y="0"/>
                </a:lnTo>
                <a:lnTo>
                  <a:pt x="5683378" y="6176055"/>
                </a:lnTo>
                <a:lnTo>
                  <a:pt x="0" y="6176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obstacle_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콜라이더 생성 규칙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2467" y="1893648"/>
            <a:ext cx="2723560" cy="587131"/>
            <a:chOff x="0" y="0"/>
            <a:chExt cx="71731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7316" cy="154635"/>
            </a:xfrm>
            <a:custGeom>
              <a:avLst/>
              <a:gdLst/>
              <a:ahLst/>
              <a:cxnLst/>
              <a:rect r="r" b="b" t="t" l="l"/>
              <a:pathLst>
                <a:path h="154635" w="717316">
                  <a:moveTo>
                    <a:pt x="77318" y="0"/>
                  </a:moveTo>
                  <a:lnTo>
                    <a:pt x="639998" y="0"/>
                  </a:lnTo>
                  <a:cubicBezTo>
                    <a:pt x="682700" y="0"/>
                    <a:pt x="717316" y="34616"/>
                    <a:pt x="717316" y="77318"/>
                  </a:cubicBezTo>
                  <a:lnTo>
                    <a:pt x="717316" y="77318"/>
                  </a:lnTo>
                  <a:cubicBezTo>
                    <a:pt x="717316" y="120019"/>
                    <a:pt x="682700" y="154635"/>
                    <a:pt x="63999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1731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load_images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2467" y="8466117"/>
            <a:ext cx="12108103" cy="1405700"/>
            <a:chOff x="0" y="0"/>
            <a:chExt cx="3188965" cy="370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88965" cy="370225"/>
            </a:xfrm>
            <a:custGeom>
              <a:avLst/>
              <a:gdLst/>
              <a:ahLst/>
              <a:cxnLst/>
              <a:rect r="r" b="b" t="t" l="l"/>
              <a:pathLst>
                <a:path h="370225" w="3188965">
                  <a:moveTo>
                    <a:pt x="32609" y="0"/>
                  </a:moveTo>
                  <a:lnTo>
                    <a:pt x="3156356" y="0"/>
                  </a:lnTo>
                  <a:cubicBezTo>
                    <a:pt x="3174366" y="0"/>
                    <a:pt x="3188965" y="14600"/>
                    <a:pt x="3188965" y="32609"/>
                  </a:cubicBezTo>
                  <a:lnTo>
                    <a:pt x="3188965" y="337616"/>
                  </a:lnTo>
                  <a:cubicBezTo>
                    <a:pt x="3188965" y="355626"/>
                    <a:pt x="3174366" y="370225"/>
                    <a:pt x="3156356" y="370225"/>
                  </a:cubicBezTo>
                  <a:lnTo>
                    <a:pt x="32609" y="370225"/>
                  </a:lnTo>
                  <a:cubicBezTo>
                    <a:pt x="14600" y="370225"/>
                    <a:pt x="0" y="355626"/>
                    <a:pt x="0" y="337616"/>
                  </a:cubicBezTo>
                  <a:lnTo>
                    <a:pt x="0" y="32609"/>
                  </a:lnTo>
                  <a:cubicBezTo>
                    <a:pt x="0" y="14600"/>
                    <a:pt x="14600" y="0"/>
                    <a:pt x="32609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188965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 파일을 일괄 로딩하면서 포맷 변환과 알파 프리멀티를 처리한다.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캐시에 저장해 반복 접근 비용을 없애고, 경로/키 규칙을 일관화한다.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 이미지들은 장애물, 적, 무기 등등 다양한 곳에 쓰인다.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4521226" y="4474463"/>
            <a:ext cx="0" cy="2814285"/>
          </a:xfrm>
          <a:prstGeom prst="line">
            <a:avLst/>
          </a:prstGeom>
          <a:ln cap="flat" w="1809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550880" y="405909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322467" y="2480779"/>
            <a:ext cx="8397519" cy="3061374"/>
          </a:xfrm>
          <a:custGeom>
            <a:avLst/>
            <a:gdLst/>
            <a:ahLst/>
            <a:cxnLst/>
            <a:rect r="r" b="b" t="t" l="l"/>
            <a:pathLst>
              <a:path h="3061374" w="8397519">
                <a:moveTo>
                  <a:pt x="0" y="0"/>
                </a:moveTo>
                <a:lnTo>
                  <a:pt x="8397518" y="0"/>
                </a:lnTo>
                <a:lnTo>
                  <a:pt x="8397518" y="3061374"/>
                </a:lnTo>
                <a:lnTo>
                  <a:pt x="0" y="3061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3602892" y="5080054"/>
            <a:ext cx="0" cy="2814285"/>
          </a:xfrm>
          <a:prstGeom prst="line">
            <a:avLst/>
          </a:prstGeom>
          <a:ln cap="flat" w="1809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1116195" y="5403560"/>
            <a:ext cx="0" cy="312651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9360484" y="2461729"/>
            <a:ext cx="8484816" cy="4025467"/>
          </a:xfrm>
          <a:custGeom>
            <a:avLst/>
            <a:gdLst/>
            <a:ahLst/>
            <a:cxnLst/>
            <a:rect r="r" b="b" t="t" l="l"/>
            <a:pathLst>
              <a:path h="4025467" w="8484816">
                <a:moveTo>
                  <a:pt x="0" y="0"/>
                </a:moveTo>
                <a:lnTo>
                  <a:pt x="8484816" y="0"/>
                </a:lnTo>
                <a:lnTo>
                  <a:pt x="8484816" y="4025467"/>
                </a:lnTo>
                <a:lnTo>
                  <a:pt x="0" y="4025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asset_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이미지 로딩 &amp; 무기 에셋 로딩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679780" y="1856342"/>
            <a:ext cx="3165520" cy="587131"/>
            <a:chOff x="0" y="0"/>
            <a:chExt cx="833717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33717" cy="154635"/>
            </a:xfrm>
            <a:custGeom>
              <a:avLst/>
              <a:gdLst/>
              <a:ahLst/>
              <a:cxnLst/>
              <a:rect r="r" b="b" t="t" l="l"/>
              <a:pathLst>
                <a:path h="154635" w="833717">
                  <a:moveTo>
                    <a:pt x="77318" y="0"/>
                  </a:moveTo>
                  <a:lnTo>
                    <a:pt x="756400" y="0"/>
                  </a:lnTo>
                  <a:cubicBezTo>
                    <a:pt x="799101" y="0"/>
                    <a:pt x="833717" y="34616"/>
                    <a:pt x="833717" y="77318"/>
                  </a:cubicBezTo>
                  <a:lnTo>
                    <a:pt x="833717" y="77318"/>
                  </a:lnTo>
                  <a:cubicBezTo>
                    <a:pt x="833717" y="120019"/>
                    <a:pt x="799101" y="154635"/>
                    <a:pt x="75640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3371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load_weapon_assets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4734370" y="5687270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4734370" y="6293036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 flipV="true">
            <a:off x="4748952" y="5687270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8892536" y="5673262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4847150" y="5721587"/>
            <a:ext cx="386513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에셋만 나열되어 있기에 생략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43809" y="6685827"/>
            <a:ext cx="386513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에셋만 나열되어 있기에 생략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3790003" y="6663932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3790003" y="7269698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13818594" y="6663932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17948170" y="6649924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86220" y="1266215"/>
            <a:ext cx="2723560" cy="587131"/>
            <a:chOff x="0" y="0"/>
            <a:chExt cx="71731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7316" cy="154635"/>
            </a:xfrm>
            <a:custGeom>
              <a:avLst/>
              <a:gdLst/>
              <a:ahLst/>
              <a:cxnLst/>
              <a:rect r="r" b="b" t="t" l="l"/>
              <a:pathLst>
                <a:path h="154635" w="717316">
                  <a:moveTo>
                    <a:pt x="77318" y="0"/>
                  </a:moveTo>
                  <a:lnTo>
                    <a:pt x="639998" y="0"/>
                  </a:lnTo>
                  <a:cubicBezTo>
                    <a:pt x="682700" y="0"/>
                    <a:pt x="717316" y="34616"/>
                    <a:pt x="717316" y="77318"/>
                  </a:cubicBezTo>
                  <a:lnTo>
                    <a:pt x="717316" y="77318"/>
                  </a:lnTo>
                  <a:cubicBezTo>
                    <a:pt x="717316" y="120019"/>
                    <a:pt x="682700" y="154635"/>
                    <a:pt x="63999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1731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load_images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2467" y="8466117"/>
            <a:ext cx="9883063" cy="1405700"/>
            <a:chOff x="0" y="0"/>
            <a:chExt cx="2602947" cy="370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02947" cy="370225"/>
            </a:xfrm>
            <a:custGeom>
              <a:avLst/>
              <a:gdLst/>
              <a:ahLst/>
              <a:cxnLst/>
              <a:rect r="r" b="b" t="t" l="l"/>
              <a:pathLst>
                <a:path h="370225" w="2602947">
                  <a:moveTo>
                    <a:pt x="39951" y="0"/>
                  </a:moveTo>
                  <a:lnTo>
                    <a:pt x="2562996" y="0"/>
                  </a:lnTo>
                  <a:cubicBezTo>
                    <a:pt x="2573591" y="0"/>
                    <a:pt x="2583753" y="4209"/>
                    <a:pt x="2591245" y="11701"/>
                  </a:cubicBezTo>
                  <a:cubicBezTo>
                    <a:pt x="2598738" y="19194"/>
                    <a:pt x="2602947" y="29355"/>
                    <a:pt x="2602947" y="39951"/>
                  </a:cubicBezTo>
                  <a:lnTo>
                    <a:pt x="2602947" y="330274"/>
                  </a:lnTo>
                  <a:cubicBezTo>
                    <a:pt x="2602947" y="340870"/>
                    <a:pt x="2598738" y="351032"/>
                    <a:pt x="2591245" y="358524"/>
                  </a:cubicBezTo>
                  <a:cubicBezTo>
                    <a:pt x="2583753" y="366016"/>
                    <a:pt x="2573591" y="370225"/>
                    <a:pt x="2562996" y="370225"/>
                  </a:cubicBezTo>
                  <a:lnTo>
                    <a:pt x="39951" y="370225"/>
                  </a:lnTo>
                  <a:cubicBezTo>
                    <a:pt x="29355" y="370225"/>
                    <a:pt x="19194" y="366016"/>
                    <a:pt x="11701" y="358524"/>
                  </a:cubicBezTo>
                  <a:cubicBezTo>
                    <a:pt x="4209" y="351032"/>
                    <a:pt x="0" y="340870"/>
                    <a:pt x="0" y="330274"/>
                  </a:cubicBezTo>
                  <a:lnTo>
                    <a:pt x="0" y="39951"/>
                  </a:lnTo>
                  <a:cubicBezTo>
                    <a:pt x="0" y="29355"/>
                    <a:pt x="4209" y="19194"/>
                    <a:pt x="11701" y="11701"/>
                  </a:cubicBezTo>
                  <a:cubicBezTo>
                    <a:pt x="19194" y="4209"/>
                    <a:pt x="29355" y="0"/>
                    <a:pt x="3995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602947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효과음과 BGM을 키로 라우팅해 호출측에서는 간단한 함수만 사용한다.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채널 수·버퍼 크기 등 믹서 설정을 한곳에서 관리한다.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사운드 에셋이 늘어나도 키 규칙만 따르면 충돌이 없다.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276672" y="6062457"/>
            <a:ext cx="0" cy="2052285"/>
          </a:xfrm>
          <a:prstGeom prst="line">
            <a:avLst/>
          </a:prstGeom>
          <a:ln cap="flat" w="1809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00434" y="6902862"/>
            <a:ext cx="0" cy="156325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6165697" y="1970887"/>
            <a:ext cx="2022520" cy="587131"/>
            <a:chOff x="0" y="0"/>
            <a:chExt cx="532680" cy="1546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2680" cy="154635"/>
            </a:xfrm>
            <a:custGeom>
              <a:avLst/>
              <a:gdLst/>
              <a:ahLst/>
              <a:cxnLst/>
              <a:rect r="r" b="b" t="t" l="l"/>
              <a:pathLst>
                <a:path h="154635" w="532680">
                  <a:moveTo>
                    <a:pt x="77318" y="0"/>
                  </a:moveTo>
                  <a:lnTo>
                    <a:pt x="455362" y="0"/>
                  </a:lnTo>
                  <a:cubicBezTo>
                    <a:pt x="498064" y="0"/>
                    <a:pt x="532680" y="34616"/>
                    <a:pt x="532680" y="77318"/>
                  </a:cubicBezTo>
                  <a:lnTo>
                    <a:pt x="532680" y="77318"/>
                  </a:lnTo>
                  <a:cubicBezTo>
                    <a:pt x="532680" y="120019"/>
                    <a:pt x="498064" y="154635"/>
                    <a:pt x="455362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53268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update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489815" y="7275264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489815" y="7881030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504398" y="7275264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5667032" y="7245866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380098" y="1853347"/>
            <a:ext cx="5229683" cy="5299206"/>
          </a:xfrm>
          <a:custGeom>
            <a:avLst/>
            <a:gdLst/>
            <a:ahLst/>
            <a:cxnLst/>
            <a:rect r="r" b="b" t="t" l="l"/>
            <a:pathLst>
              <a:path h="5299206" w="5229683">
                <a:moveTo>
                  <a:pt x="0" y="0"/>
                </a:moveTo>
                <a:lnTo>
                  <a:pt x="5229682" y="0"/>
                </a:lnTo>
                <a:lnTo>
                  <a:pt x="5229682" y="5299205"/>
                </a:lnTo>
                <a:lnTo>
                  <a:pt x="0" y="5299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>
            <a:off x="10619732" y="412147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6676693" y="4800426"/>
            <a:ext cx="0" cy="156325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2073986" y="2558019"/>
            <a:ext cx="5880432" cy="3222155"/>
          </a:xfrm>
          <a:custGeom>
            <a:avLst/>
            <a:gdLst/>
            <a:ahLst/>
            <a:cxnLst/>
            <a:rect r="r" b="b" t="t" l="l"/>
            <a:pathLst>
              <a:path h="3222155" w="5880432">
                <a:moveTo>
                  <a:pt x="0" y="0"/>
                </a:moveTo>
                <a:lnTo>
                  <a:pt x="5880433" y="0"/>
                </a:lnTo>
                <a:lnTo>
                  <a:pt x="5880433" y="3222154"/>
                </a:lnTo>
                <a:lnTo>
                  <a:pt x="0" y="3222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169163" y="2558019"/>
            <a:ext cx="5621204" cy="3222155"/>
          </a:xfrm>
          <a:custGeom>
            <a:avLst/>
            <a:gdLst/>
            <a:ahLst/>
            <a:cxnLst/>
            <a:rect r="r" b="b" t="t" l="l"/>
            <a:pathLst>
              <a:path h="3222155" w="5621204">
                <a:moveTo>
                  <a:pt x="0" y="0"/>
                </a:moveTo>
                <a:lnTo>
                  <a:pt x="5621205" y="0"/>
                </a:lnTo>
                <a:lnTo>
                  <a:pt x="5621205" y="3222154"/>
                </a:lnTo>
                <a:lnTo>
                  <a:pt x="0" y="32221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sound_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사운드 로딩 &amp; 라우팅, BGM 전환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02596" y="7309581"/>
            <a:ext cx="386513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에셋만 나열되어 있기에 생략</a:t>
            </a:r>
          </a:p>
        </p:txBody>
      </p:sp>
      <p:sp>
        <p:nvSpPr>
          <p:cNvPr name="AutoShape 34" id="34"/>
          <p:cNvSpPr/>
          <p:nvPr/>
        </p:nvSpPr>
        <p:spPr>
          <a:xfrm flipV="true">
            <a:off x="5889472" y="1643553"/>
            <a:ext cx="0" cy="668050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2073986" y="1970887"/>
            <a:ext cx="2601640" cy="587131"/>
            <a:chOff x="0" y="0"/>
            <a:chExt cx="685206" cy="15463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85206" cy="154635"/>
            </a:xfrm>
            <a:custGeom>
              <a:avLst/>
              <a:gdLst/>
              <a:ahLst/>
              <a:cxnLst/>
              <a:rect r="r" b="b" t="t" l="l"/>
              <a:pathLst>
                <a:path h="154635" w="685206">
                  <a:moveTo>
                    <a:pt x="77318" y="0"/>
                  </a:moveTo>
                  <a:lnTo>
                    <a:pt x="607888" y="0"/>
                  </a:lnTo>
                  <a:cubicBezTo>
                    <a:pt x="650589" y="0"/>
                    <a:pt x="685206" y="34616"/>
                    <a:pt x="685206" y="77318"/>
                  </a:cubicBezTo>
                  <a:lnTo>
                    <a:pt x="685206" y="77318"/>
                  </a:lnTo>
                  <a:cubicBezTo>
                    <a:pt x="685206" y="120019"/>
                    <a:pt x="650589" y="154635"/>
                    <a:pt x="60788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68520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play_bgm_main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 flipV="true">
            <a:off x="5889472" y="8324054"/>
            <a:ext cx="12064947" cy="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6441922" y="6363681"/>
            <a:ext cx="11147983" cy="1714195"/>
            <a:chOff x="0" y="0"/>
            <a:chExt cx="2936094" cy="4514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936094" cy="451475"/>
            </a:xfrm>
            <a:custGeom>
              <a:avLst/>
              <a:gdLst/>
              <a:ahLst/>
              <a:cxnLst/>
              <a:rect r="r" b="b" t="t" l="l"/>
              <a:pathLst>
                <a:path h="451475" w="2936094">
                  <a:moveTo>
                    <a:pt x="35418" y="0"/>
                  </a:moveTo>
                  <a:lnTo>
                    <a:pt x="2900676" y="0"/>
                  </a:lnTo>
                  <a:cubicBezTo>
                    <a:pt x="2910070" y="0"/>
                    <a:pt x="2919078" y="3732"/>
                    <a:pt x="2925721" y="10374"/>
                  </a:cubicBezTo>
                  <a:cubicBezTo>
                    <a:pt x="2932363" y="17016"/>
                    <a:pt x="2936094" y="26024"/>
                    <a:pt x="2936094" y="35418"/>
                  </a:cubicBezTo>
                  <a:lnTo>
                    <a:pt x="2936094" y="416057"/>
                  </a:lnTo>
                  <a:cubicBezTo>
                    <a:pt x="2936094" y="435618"/>
                    <a:pt x="2920237" y="451475"/>
                    <a:pt x="2900676" y="451475"/>
                  </a:cubicBezTo>
                  <a:lnTo>
                    <a:pt x="35418" y="451475"/>
                  </a:lnTo>
                  <a:cubicBezTo>
                    <a:pt x="26024" y="451475"/>
                    <a:pt x="17016" y="447744"/>
                    <a:pt x="10374" y="441102"/>
                  </a:cubicBezTo>
                  <a:cubicBezTo>
                    <a:pt x="3732" y="434460"/>
                    <a:pt x="0" y="425451"/>
                    <a:pt x="0" y="416057"/>
                  </a:cubicBezTo>
                  <a:lnTo>
                    <a:pt x="0" y="35418"/>
                  </a:lnTo>
                  <a:cubicBezTo>
                    <a:pt x="0" y="26024"/>
                    <a:pt x="3732" y="17016"/>
                    <a:pt x="10374" y="10374"/>
                  </a:cubicBezTo>
                  <a:cubicBezTo>
                    <a:pt x="17016" y="3732"/>
                    <a:pt x="26024" y="0"/>
                    <a:pt x="354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2936094" cy="50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씬 전환이나 전투 상태에 맞춰 트랙을 바꾸되,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  페이드 인/아웃으로 자연스러움을 유지한다.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프레임마다 `bgm_update`가 볼륨 커브와 루프 포지션을 관리해 틈새음을 줄인다.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대화/엔딩 크레딧도 같은 경로를 사용해 일관된 청각 경험을 만든다.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26795" y="1643553"/>
            <a:ext cx="2981542" cy="587131"/>
            <a:chOff x="0" y="0"/>
            <a:chExt cx="785262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5262" cy="154635"/>
            </a:xfrm>
            <a:custGeom>
              <a:avLst/>
              <a:gdLst/>
              <a:ahLst/>
              <a:cxnLst/>
              <a:rect r="r" b="b" t="t" l="l"/>
              <a:pathLst>
                <a:path h="154635" w="785262">
                  <a:moveTo>
                    <a:pt x="77318" y="0"/>
                  </a:moveTo>
                  <a:lnTo>
                    <a:pt x="707944" y="0"/>
                  </a:lnTo>
                  <a:cubicBezTo>
                    <a:pt x="750646" y="0"/>
                    <a:pt x="785262" y="34616"/>
                    <a:pt x="785262" y="77318"/>
                  </a:cubicBezTo>
                  <a:lnTo>
                    <a:pt x="785262" y="77318"/>
                  </a:lnTo>
                  <a:cubicBezTo>
                    <a:pt x="785262" y="120019"/>
                    <a:pt x="750646" y="154635"/>
                    <a:pt x="707944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526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DialogueManager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8616" y="8907875"/>
            <a:ext cx="10737628" cy="1053275"/>
            <a:chOff x="0" y="0"/>
            <a:chExt cx="2828017" cy="2774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28017" cy="277406"/>
            </a:xfrm>
            <a:custGeom>
              <a:avLst/>
              <a:gdLst/>
              <a:ahLst/>
              <a:cxnLst/>
              <a:rect r="r" b="b" t="t" l="l"/>
              <a:pathLst>
                <a:path h="277406" w="2828017">
                  <a:moveTo>
                    <a:pt x="36771" y="0"/>
                  </a:moveTo>
                  <a:lnTo>
                    <a:pt x="2791246" y="0"/>
                  </a:lnTo>
                  <a:cubicBezTo>
                    <a:pt x="2811554" y="0"/>
                    <a:pt x="2828017" y="16463"/>
                    <a:pt x="2828017" y="36771"/>
                  </a:cubicBezTo>
                  <a:lnTo>
                    <a:pt x="2828017" y="240634"/>
                  </a:lnTo>
                  <a:cubicBezTo>
                    <a:pt x="2828017" y="260943"/>
                    <a:pt x="2811554" y="277406"/>
                    <a:pt x="2791246" y="277406"/>
                  </a:cubicBezTo>
                  <a:lnTo>
                    <a:pt x="36771" y="277406"/>
                  </a:lnTo>
                  <a:cubicBezTo>
                    <a:pt x="16463" y="277406"/>
                    <a:pt x="0" y="260943"/>
                    <a:pt x="0" y="240634"/>
                  </a:cubicBezTo>
                  <a:lnTo>
                    <a:pt x="0" y="36771"/>
                  </a:lnTo>
                  <a:cubicBezTo>
                    <a:pt x="0" y="16463"/>
                    <a:pt x="16463" y="0"/>
                    <a:pt x="3677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828017" cy="334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대사 노드와 선택지 인덱스를 보관하며, 현재 라인/대상/이미지를 바인딩한다.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시작 시 히스토리를 초기화하고 UI와의 연결 고리를 만든다.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723004" y="475280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63267" y="2247598"/>
            <a:ext cx="3557572" cy="6198036"/>
          </a:xfrm>
          <a:custGeom>
            <a:avLst/>
            <a:gdLst/>
            <a:ahLst/>
            <a:cxnLst/>
            <a:rect r="r" b="b" t="t" l="l"/>
            <a:pathLst>
              <a:path h="6198036" w="3557572">
                <a:moveTo>
                  <a:pt x="0" y="0"/>
                </a:moveTo>
                <a:lnTo>
                  <a:pt x="3557572" y="0"/>
                </a:lnTo>
                <a:lnTo>
                  <a:pt x="3557572" y="6198036"/>
                </a:lnTo>
                <a:lnTo>
                  <a:pt x="0" y="6198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7461122" y="7378174"/>
            <a:ext cx="0" cy="152970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064660" y="2208396"/>
            <a:ext cx="6161585" cy="6237238"/>
          </a:xfrm>
          <a:custGeom>
            <a:avLst/>
            <a:gdLst/>
            <a:ahLst/>
            <a:cxnLst/>
            <a:rect r="r" b="b" t="t" l="l"/>
            <a:pathLst>
              <a:path h="6237238" w="6161585">
                <a:moveTo>
                  <a:pt x="0" y="0"/>
                </a:moveTo>
                <a:lnTo>
                  <a:pt x="6161584" y="0"/>
                </a:lnTo>
                <a:lnTo>
                  <a:pt x="6161584" y="6237238"/>
                </a:lnTo>
                <a:lnTo>
                  <a:pt x="0" y="6237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14772208" y="7087062"/>
            <a:ext cx="0" cy="156602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142766" y="2230685"/>
            <a:ext cx="5163632" cy="6009006"/>
          </a:xfrm>
          <a:custGeom>
            <a:avLst/>
            <a:gdLst/>
            <a:ahLst/>
            <a:cxnLst/>
            <a:rect r="r" b="b" t="t" l="l"/>
            <a:pathLst>
              <a:path h="6009006" w="5163632">
                <a:moveTo>
                  <a:pt x="0" y="0"/>
                </a:moveTo>
                <a:lnTo>
                  <a:pt x="5163633" y="0"/>
                </a:lnTo>
                <a:lnTo>
                  <a:pt x="5163633" y="6009006"/>
                </a:lnTo>
                <a:lnTo>
                  <a:pt x="0" y="6009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dialogue_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대화 시작/상태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064660" y="1601906"/>
            <a:ext cx="1562641" cy="587131"/>
            <a:chOff x="0" y="0"/>
            <a:chExt cx="411560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1560" cy="154635"/>
            </a:xfrm>
            <a:custGeom>
              <a:avLst/>
              <a:gdLst/>
              <a:ahLst/>
              <a:cxnLst/>
              <a:rect r="r" b="b" t="t" l="l"/>
              <a:pathLst>
                <a:path h="154635" w="411560">
                  <a:moveTo>
                    <a:pt x="77318" y="0"/>
                  </a:moveTo>
                  <a:lnTo>
                    <a:pt x="334242" y="0"/>
                  </a:lnTo>
                  <a:cubicBezTo>
                    <a:pt x="376943" y="0"/>
                    <a:pt x="411560" y="34616"/>
                    <a:pt x="411560" y="77318"/>
                  </a:cubicBezTo>
                  <a:lnTo>
                    <a:pt x="411560" y="77318"/>
                  </a:lnTo>
                  <a:cubicBezTo>
                    <a:pt x="411560" y="120019"/>
                    <a:pt x="376943" y="154635"/>
                    <a:pt x="334242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1156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start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142766" y="1660467"/>
            <a:ext cx="3013790" cy="587131"/>
            <a:chOff x="0" y="0"/>
            <a:chExt cx="793755" cy="1546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3755" cy="154635"/>
            </a:xfrm>
            <a:custGeom>
              <a:avLst/>
              <a:gdLst/>
              <a:ahLst/>
              <a:cxnLst/>
              <a:rect r="r" b="b" t="t" l="l"/>
              <a:pathLst>
                <a:path h="154635" w="793755">
                  <a:moveTo>
                    <a:pt x="77318" y="0"/>
                  </a:moveTo>
                  <a:lnTo>
                    <a:pt x="716438" y="0"/>
                  </a:lnTo>
                  <a:cubicBezTo>
                    <a:pt x="736944" y="0"/>
                    <a:pt x="756610" y="8146"/>
                    <a:pt x="771109" y="22646"/>
                  </a:cubicBezTo>
                  <a:cubicBezTo>
                    <a:pt x="785609" y="37146"/>
                    <a:pt x="793755" y="56812"/>
                    <a:pt x="793755" y="77318"/>
                  </a:cubicBezTo>
                  <a:lnTo>
                    <a:pt x="793755" y="77318"/>
                  </a:lnTo>
                  <a:cubicBezTo>
                    <a:pt x="793755" y="120019"/>
                    <a:pt x="759139" y="154635"/>
                    <a:pt x="71643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793755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dialogue_manager.py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1587693" y="1856342"/>
            <a:ext cx="0" cy="8104808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830984" y="8653083"/>
            <a:ext cx="6158448" cy="1210434"/>
            <a:chOff x="0" y="0"/>
            <a:chExt cx="1621978" cy="3187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21978" cy="318797"/>
            </a:xfrm>
            <a:custGeom>
              <a:avLst/>
              <a:gdLst/>
              <a:ahLst/>
              <a:cxnLst/>
              <a:rect r="r" b="b" t="t" l="l"/>
              <a:pathLst>
                <a:path h="318797" w="1621978">
                  <a:moveTo>
                    <a:pt x="64113" y="0"/>
                  </a:moveTo>
                  <a:lnTo>
                    <a:pt x="1557865" y="0"/>
                  </a:lnTo>
                  <a:cubicBezTo>
                    <a:pt x="1593274" y="0"/>
                    <a:pt x="1621978" y="28704"/>
                    <a:pt x="1621978" y="64113"/>
                  </a:cubicBezTo>
                  <a:lnTo>
                    <a:pt x="1621978" y="254684"/>
                  </a:lnTo>
                  <a:cubicBezTo>
                    <a:pt x="1621978" y="290093"/>
                    <a:pt x="1593274" y="318797"/>
                    <a:pt x="1557865" y="318797"/>
                  </a:cubicBezTo>
                  <a:lnTo>
                    <a:pt x="64113" y="318797"/>
                  </a:lnTo>
                  <a:cubicBezTo>
                    <a:pt x="28704" y="318797"/>
                    <a:pt x="0" y="290093"/>
                    <a:pt x="0" y="254684"/>
                  </a:cubicBezTo>
                  <a:lnTo>
                    <a:pt x="0" y="64113"/>
                  </a:lnTo>
                  <a:cubicBezTo>
                    <a:pt x="0" y="28704"/>
                    <a:pt x="28704" y="0"/>
                    <a:pt x="6411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621978" cy="366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최근 N줄 히스토리를 시간 기반으로 슬라이드·페이드해 가독성을 높인다.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73962" y="1621265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config.py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2285455" y="9134493"/>
            <a:ext cx="224880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536468" y="8363139"/>
            <a:ext cx="11748987" cy="1542709"/>
            <a:chOff x="0" y="0"/>
            <a:chExt cx="3094383" cy="4063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94383" cy="406310"/>
            </a:xfrm>
            <a:custGeom>
              <a:avLst/>
              <a:gdLst/>
              <a:ahLst/>
              <a:cxnLst/>
              <a:rect r="r" b="b" t="t" l="l"/>
              <a:pathLst>
                <a:path h="406310" w="3094383">
                  <a:moveTo>
                    <a:pt x="33606" y="0"/>
                  </a:moveTo>
                  <a:lnTo>
                    <a:pt x="3060777" y="0"/>
                  </a:lnTo>
                  <a:cubicBezTo>
                    <a:pt x="3069690" y="0"/>
                    <a:pt x="3078238" y="3541"/>
                    <a:pt x="3084540" y="9843"/>
                  </a:cubicBezTo>
                  <a:cubicBezTo>
                    <a:pt x="3090843" y="16145"/>
                    <a:pt x="3094383" y="24693"/>
                    <a:pt x="3094383" y="33606"/>
                  </a:cubicBezTo>
                  <a:lnTo>
                    <a:pt x="3094383" y="372704"/>
                  </a:lnTo>
                  <a:cubicBezTo>
                    <a:pt x="3094383" y="381617"/>
                    <a:pt x="3090843" y="390165"/>
                    <a:pt x="3084540" y="396467"/>
                  </a:cubicBezTo>
                  <a:cubicBezTo>
                    <a:pt x="3078238" y="402770"/>
                    <a:pt x="3069690" y="406310"/>
                    <a:pt x="3060777" y="406310"/>
                  </a:cubicBezTo>
                  <a:lnTo>
                    <a:pt x="33606" y="406310"/>
                  </a:lnTo>
                  <a:cubicBezTo>
                    <a:pt x="15046" y="406310"/>
                    <a:pt x="0" y="391264"/>
                    <a:pt x="0" y="372704"/>
                  </a:cubicBezTo>
                  <a:lnTo>
                    <a:pt x="0" y="33606"/>
                  </a:lnTo>
                  <a:cubicBezTo>
                    <a:pt x="0" y="24693"/>
                    <a:pt x="3541" y="16145"/>
                    <a:pt x="9843" y="9843"/>
                  </a:cubicBezTo>
                  <a:cubicBezTo>
                    <a:pt x="16145" y="3541"/>
                    <a:pt x="24693" y="0"/>
                    <a:pt x="33606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094383" cy="463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이름/파워/코스트/랭크/설명을 코드 밖 데이터로 분리해 유지보수와 현지화가 쉽다.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게임의 모든 텍스트 데이터를 모두 여기서 담당하므로 수정하기 쉽다.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게임의 세계관, 스토리를 모두 여기서 관리하므로 빠르게 보기 쉽다.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H="true" flipV="true">
            <a:off x="14486636" y="6932577"/>
            <a:ext cx="0" cy="220191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802344" y="5095875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20861" y="2592631"/>
            <a:ext cx="8197781" cy="5101739"/>
          </a:xfrm>
          <a:custGeom>
            <a:avLst/>
            <a:gdLst/>
            <a:ahLst/>
            <a:cxnLst/>
            <a:rect r="r" b="b" t="t" l="l"/>
            <a:pathLst>
              <a:path h="5101739" w="8197781">
                <a:moveTo>
                  <a:pt x="0" y="0"/>
                </a:moveTo>
                <a:lnTo>
                  <a:pt x="8197781" y="0"/>
                </a:lnTo>
                <a:lnTo>
                  <a:pt x="8197781" y="5101738"/>
                </a:lnTo>
                <a:lnTo>
                  <a:pt x="0" y="510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437921" y="2592631"/>
            <a:ext cx="8538146" cy="5101739"/>
          </a:xfrm>
          <a:custGeom>
            <a:avLst/>
            <a:gdLst/>
            <a:ahLst/>
            <a:cxnLst/>
            <a:rect r="r" b="b" t="t" l="l"/>
            <a:pathLst>
              <a:path h="5101739" w="8538146">
                <a:moveTo>
                  <a:pt x="0" y="0"/>
                </a:moveTo>
                <a:lnTo>
                  <a:pt x="8538146" y="0"/>
                </a:lnTo>
                <a:lnTo>
                  <a:pt x="8538146" y="5101738"/>
                </a:lnTo>
                <a:lnTo>
                  <a:pt x="0" y="5101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0187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9732" y="731067"/>
            <a:ext cx="6915837" cy="59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</a:pPr>
            <a:r>
              <a:rPr lang="en-US" sz="37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text_data.py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게임의 모든 텍스트 데이터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02927" y="4727043"/>
            <a:ext cx="6573139" cy="77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4199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스포일러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 flipV="true">
            <a:off x="9153525" y="1754063"/>
            <a:ext cx="0" cy="7937243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529212" y="5368523"/>
            <a:ext cx="7917090" cy="2740838"/>
          </a:xfrm>
          <a:custGeom>
            <a:avLst/>
            <a:gdLst/>
            <a:ahLst/>
            <a:cxnLst/>
            <a:rect r="r" b="b" t="t" l="l"/>
            <a:pathLst>
              <a:path h="2740838" w="7917090">
                <a:moveTo>
                  <a:pt x="0" y="0"/>
                </a:moveTo>
                <a:lnTo>
                  <a:pt x="7917090" y="0"/>
                </a:lnTo>
                <a:lnTo>
                  <a:pt x="7917090" y="2740839"/>
                </a:lnTo>
                <a:lnTo>
                  <a:pt x="0" y="2740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636" r="0" b="-16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6.마무리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8135" y="1886476"/>
            <a:ext cx="7497770" cy="68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0"/>
              </a:lnSpc>
              <a:spcBef>
                <a:spcPct val="0"/>
              </a:spcBef>
            </a:pPr>
            <a:r>
              <a:rPr lang="en-US" sz="3699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게임에 들어간 모든 에셋의 출처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8135" y="2722011"/>
            <a:ext cx="9486952" cy="706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이미지 출처: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GPT-4O, GPT-5 THINKING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효과음 출처: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https://pixabay.com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Sound Effect by Pixabay from Pixabay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직접 제작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배경음악 출처: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https://mubert.com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Music generated by Mubert https://mubert.com/render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패러디 목록:</a:t>
            </a:r>
          </a:p>
          <a:p>
            <a:pPr algn="l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엔딩에 존재...!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9212" y="1864860"/>
            <a:ext cx="7497770" cy="68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0"/>
              </a:lnSpc>
              <a:spcBef>
                <a:spcPct val="0"/>
              </a:spcBef>
            </a:pPr>
            <a:r>
              <a:rPr lang="en-US" sz="3699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마무리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9212" y="2700394"/>
            <a:ext cx="9486952" cy="2519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이거 만든다고 코로나 걸렸다.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2달간 하루하루 빡세게 만들었다.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밸런스 맞추기 더럽게 어렵다.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ChatGPT는 신이다.</a:t>
            </a:r>
          </a:p>
          <a:p>
            <a:pPr algn="l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-개발자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목차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28835" y="2887617"/>
            <a:ext cx="7015678" cy="1222716"/>
            <a:chOff x="0" y="0"/>
            <a:chExt cx="1340691" cy="2336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43487" y="2889349"/>
            <a:ext cx="7015678" cy="1222716"/>
            <a:chOff x="0" y="0"/>
            <a:chExt cx="1340691" cy="2336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8835" y="4533874"/>
            <a:ext cx="7015678" cy="1222716"/>
            <a:chOff x="0" y="0"/>
            <a:chExt cx="1340691" cy="2336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43487" y="4535605"/>
            <a:ext cx="7015678" cy="1222716"/>
            <a:chOff x="0" y="0"/>
            <a:chExt cx="1340691" cy="233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28835" y="6176667"/>
            <a:ext cx="7015678" cy="1222716"/>
            <a:chOff x="0" y="0"/>
            <a:chExt cx="1340691" cy="2336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390423" y="3064565"/>
            <a:ext cx="4821911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폴더 구조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75771" y="4709089"/>
            <a:ext cx="4472705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소개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90423" y="4710821"/>
            <a:ext cx="4821911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코드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75771" y="6351883"/>
            <a:ext cx="4472705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방법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68079" y="3062833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82731" y="3064565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68079" y="4709089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82731" y="4710821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8079" y="6351883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75771" y="3141310"/>
            <a:ext cx="4472705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제작 동기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743487" y="6176667"/>
            <a:ext cx="7015678" cy="1222716"/>
            <a:chOff x="0" y="0"/>
            <a:chExt cx="1340691" cy="2336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390423" y="6351883"/>
            <a:ext cx="4821911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마무리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82731" y="6351883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31630" y="2010301"/>
            <a:ext cx="9576032" cy="7558659"/>
            <a:chOff x="0" y="0"/>
            <a:chExt cx="2197197" cy="17343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7197" cy="1734316"/>
            </a:xfrm>
            <a:custGeom>
              <a:avLst/>
              <a:gdLst/>
              <a:ahLst/>
              <a:cxnLst/>
              <a:rect r="r" b="b" t="t" l="l"/>
              <a:pathLst>
                <a:path h="1734316" w="2197197">
                  <a:moveTo>
                    <a:pt x="41232" y="0"/>
                  </a:moveTo>
                  <a:lnTo>
                    <a:pt x="2155965" y="0"/>
                  </a:lnTo>
                  <a:cubicBezTo>
                    <a:pt x="2178737" y="0"/>
                    <a:pt x="2197197" y="18460"/>
                    <a:pt x="2197197" y="41232"/>
                  </a:cubicBezTo>
                  <a:lnTo>
                    <a:pt x="2197197" y="1693084"/>
                  </a:lnTo>
                  <a:cubicBezTo>
                    <a:pt x="2197197" y="1715856"/>
                    <a:pt x="2178737" y="1734316"/>
                    <a:pt x="2155965" y="1734316"/>
                  </a:cubicBezTo>
                  <a:lnTo>
                    <a:pt x="41232" y="1734316"/>
                  </a:lnTo>
                  <a:cubicBezTo>
                    <a:pt x="18460" y="1734316"/>
                    <a:pt x="0" y="1715856"/>
                    <a:pt x="0" y="1693084"/>
                  </a:cubicBezTo>
                  <a:lnTo>
                    <a:pt x="0" y="41232"/>
                  </a:lnTo>
                  <a:cubicBezTo>
                    <a:pt x="0" y="18460"/>
                    <a:pt x="18460" y="0"/>
                    <a:pt x="4123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97197" cy="1781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824183" y="2304937"/>
            <a:ext cx="8590926" cy="6969389"/>
          </a:xfrm>
          <a:custGeom>
            <a:avLst/>
            <a:gdLst/>
            <a:ahLst/>
            <a:cxnLst/>
            <a:rect r="r" b="b" t="t" l="l"/>
            <a:pathLst>
              <a:path h="6969389" w="8590926">
                <a:moveTo>
                  <a:pt x="0" y="0"/>
                </a:moveTo>
                <a:lnTo>
                  <a:pt x="8590926" y="0"/>
                </a:lnTo>
                <a:lnTo>
                  <a:pt x="8590926" y="6969388"/>
                </a:lnTo>
                <a:lnTo>
                  <a:pt x="0" y="6969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41811" y="5305425"/>
            <a:ext cx="7385978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153805" y="5467350"/>
            <a:ext cx="4814934" cy="4101611"/>
          </a:xfrm>
          <a:custGeom>
            <a:avLst/>
            <a:gdLst/>
            <a:ahLst/>
            <a:cxnLst/>
            <a:rect r="r" b="b" t="t" l="l"/>
            <a:pathLst>
              <a:path h="4101611" w="4814934">
                <a:moveTo>
                  <a:pt x="0" y="0"/>
                </a:moveTo>
                <a:lnTo>
                  <a:pt x="4814934" y="0"/>
                </a:lnTo>
                <a:lnTo>
                  <a:pt x="4814934" y="4101611"/>
                </a:lnTo>
                <a:lnTo>
                  <a:pt x="0" y="4101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1.게임 제작 동기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1811" y="2450147"/>
            <a:ext cx="7497770" cy="2692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제작 동기</a:t>
            </a:r>
          </a:p>
          <a:p>
            <a:pPr algn="l">
              <a:lnSpc>
                <a:spcPts val="4283"/>
              </a:lnSpc>
            </a:pPr>
          </a:p>
          <a:p>
            <a:pPr algn="l" marL="604518" indent="-302259" lvl="1">
              <a:lnSpc>
                <a:spcPts val="4283"/>
              </a:lnSpc>
              <a:buFont typeface="Arial"/>
              <a:buChar char="•"/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초등학생 때 재미로 만든 프로그램에서 영향</a:t>
            </a:r>
          </a:p>
          <a:p>
            <a:pPr algn="l" marL="604518" indent="-302259" lvl="1">
              <a:lnSpc>
                <a:spcPts val="4283"/>
              </a:lnSpc>
              <a:buFont typeface="Arial"/>
              <a:buChar char="•"/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후, 이 대회를 알게 되었고 본격적으로</a:t>
            </a:r>
          </a:p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완전 리모델링을 결심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1811" y="6010275"/>
            <a:ext cx="6873177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다만, 이때는 그냥</a:t>
            </a: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만들다가 버렸고,</a:t>
            </a: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본격적으로 만든건</a:t>
            </a:r>
          </a:p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7월 5일부터입니다.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V="true">
            <a:off x="8149714" y="3011725"/>
            <a:ext cx="0" cy="667958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901480" y="2545397"/>
            <a:ext cx="922703" cy="0"/>
          </a:xfrm>
          <a:prstGeom prst="line">
            <a:avLst/>
          </a:prstGeom>
          <a:ln cap="flat" w="66675">
            <a:solidFill>
              <a:srgbClr val="34332C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7901480" y="2509202"/>
            <a:ext cx="0" cy="1298639"/>
          </a:xfrm>
          <a:prstGeom prst="line">
            <a:avLst/>
          </a:prstGeom>
          <a:ln cap="flat" w="7620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7605579" y="3769741"/>
            <a:ext cx="334001" cy="0"/>
          </a:xfrm>
          <a:prstGeom prst="line">
            <a:avLst/>
          </a:prstGeom>
          <a:ln cap="flat" w="7620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48807" y="2796692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90261" y="2831228"/>
            <a:ext cx="3003192" cy="3051564"/>
          </a:xfrm>
          <a:custGeom>
            <a:avLst/>
            <a:gdLst/>
            <a:ahLst/>
            <a:cxnLst/>
            <a:rect r="r" b="b" t="t" l="l"/>
            <a:pathLst>
              <a:path h="3051564" w="3003192">
                <a:moveTo>
                  <a:pt x="0" y="0"/>
                </a:moveTo>
                <a:lnTo>
                  <a:pt x="3003192" y="0"/>
                </a:lnTo>
                <a:lnTo>
                  <a:pt x="3003192" y="3051564"/>
                </a:lnTo>
                <a:lnTo>
                  <a:pt x="0" y="305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1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35436" y="2767235"/>
            <a:ext cx="4720471" cy="3145014"/>
          </a:xfrm>
          <a:custGeom>
            <a:avLst/>
            <a:gdLst/>
            <a:ahLst/>
            <a:cxnLst/>
            <a:rect r="r" b="b" t="t" l="l"/>
            <a:pathLst>
              <a:path h="3145014" w="4720471">
                <a:moveTo>
                  <a:pt x="0" y="0"/>
                </a:moveTo>
                <a:lnTo>
                  <a:pt x="4720471" y="0"/>
                </a:lnTo>
                <a:lnTo>
                  <a:pt x="4720471" y="3145014"/>
                </a:lnTo>
                <a:lnTo>
                  <a:pt x="0" y="3145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55155" y="2796692"/>
            <a:ext cx="4632045" cy="3086100"/>
          </a:xfrm>
          <a:custGeom>
            <a:avLst/>
            <a:gdLst/>
            <a:ahLst/>
            <a:cxnLst/>
            <a:rect r="r" b="b" t="t" l="l"/>
            <a:pathLst>
              <a:path h="3086100" w="4632045">
                <a:moveTo>
                  <a:pt x="0" y="0"/>
                </a:moveTo>
                <a:lnTo>
                  <a:pt x="4632045" y="0"/>
                </a:lnTo>
                <a:lnTo>
                  <a:pt x="4632045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2.게임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6752" y="6447849"/>
            <a:ext cx="14882504" cy="214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당신은 NF 코퍼레이션 (폭스트롯 기지)에서 근무하는 하나의 경비병입니다.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 회사는 “다른 차원“에서 온 포탈 에너지를 집중적으로 연구하는 비밀 기지입니다.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하지만 실적이 적은 이 기지는, 하나의 위험한 실험을 실행하게 됩니다.</a:t>
            </a:r>
          </a:p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표준 포탈 규격화를 3배로 높이는 위험한 실험을 말이죠.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660267" y="6226574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6235172" y="2767235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1305531" y="2796692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60267" y="6226574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6589972" y="2796692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1729981" y="2796692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89430" y="2826149"/>
            <a:ext cx="4632045" cy="3086100"/>
          </a:xfrm>
          <a:custGeom>
            <a:avLst/>
            <a:gdLst/>
            <a:ahLst/>
            <a:cxnLst/>
            <a:rect r="r" b="b" t="t" l="l"/>
            <a:pathLst>
              <a:path h="3086100" w="4632045">
                <a:moveTo>
                  <a:pt x="0" y="0"/>
                </a:moveTo>
                <a:lnTo>
                  <a:pt x="4632045" y="0"/>
                </a:lnTo>
                <a:lnTo>
                  <a:pt x="4632045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58470" y="2796692"/>
            <a:ext cx="4676258" cy="3115557"/>
          </a:xfrm>
          <a:custGeom>
            <a:avLst/>
            <a:gdLst/>
            <a:ahLst/>
            <a:cxnLst/>
            <a:rect r="r" b="b" t="t" l="l"/>
            <a:pathLst>
              <a:path h="3115557" w="4676258">
                <a:moveTo>
                  <a:pt x="0" y="0"/>
                </a:moveTo>
                <a:lnTo>
                  <a:pt x="4676258" y="0"/>
                </a:lnTo>
                <a:lnTo>
                  <a:pt x="4676258" y="3115557"/>
                </a:lnTo>
                <a:lnTo>
                  <a:pt x="0" y="3115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25235" y="2796692"/>
            <a:ext cx="4673335" cy="3115557"/>
          </a:xfrm>
          <a:custGeom>
            <a:avLst/>
            <a:gdLst/>
            <a:ahLst/>
            <a:cxnLst/>
            <a:rect r="r" b="b" t="t" l="l"/>
            <a:pathLst>
              <a:path h="3115557" w="4673335">
                <a:moveTo>
                  <a:pt x="0" y="0"/>
                </a:moveTo>
                <a:lnTo>
                  <a:pt x="4673335" y="0"/>
                </a:lnTo>
                <a:lnTo>
                  <a:pt x="4673335" y="3115557"/>
                </a:lnTo>
                <a:lnTo>
                  <a:pt x="0" y="3115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2.게임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6752" y="6447849"/>
            <a:ext cx="14882504" cy="214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결국, 포탈이 불안정해지면서, 포탈 넘어 “지옥” 차원에서 악마들이 넘어오게 됩니다.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지구 곳곳에도 포탈이 열리면서, 그야말로 아비규환이 펼쳐지게 되었죠.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난리속에서 살아남은 “당신”, 그리고 “새친 연구원“.</a:t>
            </a:r>
          </a:p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과연 그 둘은 서로 협력해서 지구를 다시 구할 수 있을까요?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69658" y="1341516"/>
            <a:ext cx="5828111" cy="28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이동 및 발사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WASD로 이동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좌/우클릭으로 무기 사용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Shift로 대쉬</a:t>
            </a:r>
          </a:p>
          <a:p>
            <a:pPr algn="l">
              <a:lnSpc>
                <a:spcPts val="4589"/>
              </a:lnSpc>
              <a:spcBef>
                <a:spcPct val="0"/>
              </a:spcBef>
            </a:pPr>
          </a:p>
        </p:txBody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4423" r="0" b="4423"/>
          <a:stretch>
            <a:fillRect/>
          </a:stretch>
        </p:blipFill>
        <p:spPr>
          <a:xfrm flipH="false" flipV="false" rot="0">
            <a:off x="9582307" y="3956253"/>
            <a:ext cx="7346201" cy="501547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860199" y="1341516"/>
            <a:ext cx="7382208" cy="28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상호작용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NPC에게 Space로 대화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필드에 떨어져 있는 무기도 Space로 줍기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일시정지는 ESC</a:t>
            </a:r>
          </a:p>
          <a:p>
            <a:pPr algn="l">
              <a:lnSpc>
                <a:spcPts val="4589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2714185" y="9143179"/>
            <a:ext cx="13282947" cy="702481"/>
            <a:chOff x="0" y="0"/>
            <a:chExt cx="3678170" cy="1945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78170" cy="194532"/>
            </a:xfrm>
            <a:custGeom>
              <a:avLst/>
              <a:gdLst/>
              <a:ahLst/>
              <a:cxnLst/>
              <a:rect r="r" b="b" t="t" l="l"/>
              <a:pathLst>
                <a:path h="194532" w="3678170">
                  <a:moveTo>
                    <a:pt x="3678170" y="12823"/>
                  </a:moveTo>
                  <a:lnTo>
                    <a:pt x="3678170" y="181709"/>
                  </a:lnTo>
                  <a:cubicBezTo>
                    <a:pt x="3678170" y="188791"/>
                    <a:pt x="3672429" y="194532"/>
                    <a:pt x="3665347" y="194532"/>
                  </a:cubicBezTo>
                  <a:lnTo>
                    <a:pt x="12823" y="194532"/>
                  </a:lnTo>
                  <a:cubicBezTo>
                    <a:pt x="5741" y="194532"/>
                    <a:pt x="0" y="188791"/>
                    <a:pt x="0" y="181709"/>
                  </a:cubicBezTo>
                  <a:lnTo>
                    <a:pt x="0" y="12823"/>
                  </a:lnTo>
                  <a:cubicBezTo>
                    <a:pt x="0" y="5741"/>
                    <a:pt x="5741" y="0"/>
                    <a:pt x="12823" y="0"/>
                  </a:cubicBezTo>
                  <a:lnTo>
                    <a:pt x="3665347" y="0"/>
                  </a:lnTo>
                  <a:cubicBezTo>
                    <a:pt x="3672429" y="0"/>
                    <a:pt x="3678170" y="5741"/>
                    <a:pt x="3678170" y="12823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3678170" cy="26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나머지 잡다한 조작법은 1-1 스테이지 속 새친 연구원에게 말을 걸어서 확인하세요.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028700" y="3785202"/>
            <a:ext cx="6800897" cy="5338528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3.게임 방법</a:t>
            </a:r>
          </a:p>
        </p:txBody>
      </p:sp>
      <p:sp>
        <p:nvSpPr>
          <p:cNvPr name="AutoShape 15" id="15"/>
          <p:cNvSpPr/>
          <p:nvPr/>
        </p:nvSpPr>
        <p:spPr>
          <a:xfrm>
            <a:off x="352173" y="3705393"/>
            <a:ext cx="8153951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582307" y="3695868"/>
            <a:ext cx="8153951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9181129" y="1582547"/>
            <a:ext cx="0" cy="7200873"/>
          </a:xfrm>
          <a:prstGeom prst="line">
            <a:avLst/>
          </a:prstGeom>
          <a:ln cap="flat" w="38100">
            <a:solidFill>
              <a:srgbClr val="34332C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9181129" y="1582547"/>
            <a:ext cx="0" cy="7997953"/>
          </a:xfrm>
          <a:prstGeom prst="line">
            <a:avLst/>
          </a:prstGeom>
          <a:ln cap="flat" w="38100">
            <a:solidFill>
              <a:srgbClr val="34332C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492074" y="3286173"/>
            <a:ext cx="8153951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9716232" y="3295698"/>
            <a:ext cx="8153951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716232" y="3568517"/>
            <a:ext cx="8120999" cy="6292965"/>
          </a:xfrm>
          <a:prstGeom prst="rect">
            <a:avLst/>
          </a:prstGeom>
        </p:spPr>
      </p:pic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92074" y="3488654"/>
            <a:ext cx="8153951" cy="637282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38117" y="1802178"/>
            <a:ext cx="5715244" cy="114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  <a:spcBef>
                <a:spcPct val="0"/>
              </a:spcBef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어떤 무기가 있는지 보고 싶다면, ESC 후 무기 도감을 누르세요.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3.게임 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44296" y="1802178"/>
            <a:ext cx="5715244" cy="114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어떤 적들이 있는지 보고 싶다면,</a:t>
            </a:r>
          </a:p>
          <a:p>
            <a:pPr algn="l">
              <a:lnSpc>
                <a:spcPts val="4589"/>
              </a:lnSpc>
              <a:spcBef>
                <a:spcPct val="0"/>
              </a:spcBef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ESC 후 적 도감을 누르세요.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DAGxFOv46v4</dc:identifier>
  <dcterms:modified xsi:type="dcterms:W3CDTF">2011-08-01T06:04:30Z</dcterms:modified>
  <cp:revision>1</cp:revision>
  <dc:title>Hell On Earth</dc:title>
</cp:coreProperties>
</file>